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xlsx" ContentType="application/vnd.openxmlformats-officedocument.spreadsheetml.sheet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8" r:id="rId2"/>
    <p:sldMasterId id="2147483691" r:id="rId3"/>
    <p:sldMasterId id="2147483704" r:id="rId4"/>
    <p:sldMasterId id="2147483716" r:id="rId5"/>
  </p:sldMasterIdLst>
  <p:notesMasterIdLst>
    <p:notesMasterId r:id="rId79"/>
  </p:notesMasterIdLst>
  <p:handoutMasterIdLst>
    <p:handoutMasterId r:id="rId80"/>
  </p:handoutMasterIdLst>
  <p:sldIdLst>
    <p:sldId id="343" r:id="rId6"/>
    <p:sldId id="279" r:id="rId7"/>
    <p:sldId id="280" r:id="rId8"/>
    <p:sldId id="342" r:id="rId9"/>
    <p:sldId id="281" r:id="rId10"/>
    <p:sldId id="282" r:id="rId11"/>
    <p:sldId id="283" r:id="rId12"/>
    <p:sldId id="424" r:id="rId13"/>
    <p:sldId id="284" r:id="rId14"/>
    <p:sldId id="321" r:id="rId15"/>
    <p:sldId id="411" r:id="rId16"/>
    <p:sldId id="412" r:id="rId17"/>
    <p:sldId id="413" r:id="rId18"/>
    <p:sldId id="414" r:id="rId19"/>
    <p:sldId id="415" r:id="rId20"/>
    <p:sldId id="416" r:id="rId21"/>
    <p:sldId id="417" r:id="rId22"/>
    <p:sldId id="418" r:id="rId23"/>
    <p:sldId id="350" r:id="rId24"/>
    <p:sldId id="436" r:id="rId25"/>
    <p:sldId id="437" r:id="rId26"/>
    <p:sldId id="438" r:id="rId27"/>
    <p:sldId id="439" r:id="rId28"/>
    <p:sldId id="440" r:id="rId29"/>
    <p:sldId id="441" r:id="rId30"/>
    <p:sldId id="442" r:id="rId31"/>
    <p:sldId id="443" r:id="rId32"/>
    <p:sldId id="444" r:id="rId33"/>
    <p:sldId id="445" r:id="rId34"/>
    <p:sldId id="419" r:id="rId35"/>
    <p:sldId id="420" r:id="rId36"/>
    <p:sldId id="421" r:id="rId37"/>
    <p:sldId id="422" r:id="rId38"/>
    <p:sldId id="425" r:id="rId39"/>
    <p:sldId id="423" r:id="rId40"/>
    <p:sldId id="390" r:id="rId41"/>
    <p:sldId id="391" r:id="rId42"/>
    <p:sldId id="392" r:id="rId43"/>
    <p:sldId id="393" r:id="rId44"/>
    <p:sldId id="394" r:id="rId45"/>
    <p:sldId id="395" r:id="rId46"/>
    <p:sldId id="396" r:id="rId47"/>
    <p:sldId id="397" r:id="rId48"/>
    <p:sldId id="398" r:id="rId49"/>
    <p:sldId id="399" r:id="rId50"/>
    <p:sldId id="400" r:id="rId51"/>
    <p:sldId id="401" r:id="rId52"/>
    <p:sldId id="402" r:id="rId53"/>
    <p:sldId id="403" r:id="rId54"/>
    <p:sldId id="404" r:id="rId55"/>
    <p:sldId id="405" r:id="rId56"/>
    <p:sldId id="406" r:id="rId57"/>
    <p:sldId id="407" r:id="rId58"/>
    <p:sldId id="408" r:id="rId59"/>
    <p:sldId id="409" r:id="rId60"/>
    <p:sldId id="351" r:id="rId61"/>
    <p:sldId id="353" r:id="rId62"/>
    <p:sldId id="426" r:id="rId63"/>
    <p:sldId id="410" r:id="rId64"/>
    <p:sldId id="427" r:id="rId65"/>
    <p:sldId id="433" r:id="rId66"/>
    <p:sldId id="432" r:id="rId67"/>
    <p:sldId id="431" r:id="rId68"/>
    <p:sldId id="430" r:id="rId69"/>
    <p:sldId id="429" r:id="rId70"/>
    <p:sldId id="428" r:id="rId71"/>
    <p:sldId id="434" r:id="rId72"/>
    <p:sldId id="435" r:id="rId73"/>
    <p:sldId id="335" r:id="rId74"/>
    <p:sldId id="384" r:id="rId75"/>
    <p:sldId id="336" r:id="rId76"/>
    <p:sldId id="298" r:id="rId77"/>
    <p:sldId id="337" r:id="rId7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22" autoAdjust="0"/>
    <p:restoredTop sz="96114" autoAdjust="0"/>
  </p:normalViewPr>
  <p:slideViewPr>
    <p:cSldViewPr>
      <p:cViewPr>
        <p:scale>
          <a:sx n="78" d="100"/>
          <a:sy n="78" d="100"/>
        </p:scale>
        <p:origin x="-330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-3130" y="-8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1"/>
            <a:ext cx="3038475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9486A-A5DA-4C36-910A-83CB3453A3F9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823"/>
            <a:ext cx="3038475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823"/>
            <a:ext cx="3038475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817D4-F177-4662-85A3-6194E7B48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70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332225AD-A0AC-4FEE-A86F-059FCB9A8859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7DE6C19C-3E46-459C-84AD-6CD4906EB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34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77136-8F81-4761-B3C9-30321039743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67BFF-CF61-438C-A2CD-C04483218B08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1600D9-C014-47DF-BE1F-B2B741CC26B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67BFF-CF61-438C-A2CD-C04483218B0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67BFF-CF61-438C-A2CD-C04483218B08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67BFF-CF61-438C-A2CD-C04483218B08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67BFF-CF61-438C-A2CD-C04483218B08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67BFF-CF61-438C-A2CD-C04483218B08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67BFF-CF61-438C-A2CD-C04483218B08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67BFF-CF61-438C-A2CD-C04483218B08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67BFF-CF61-438C-A2CD-C04483218B08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FB1A-AE26-4E5D-8133-DA8C0C78B88C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F7B82-EADC-45EF-B135-F95E4F8DF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30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FB1A-AE26-4E5D-8133-DA8C0C78B88C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F7B82-EADC-45EF-B135-F95E4F8DF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0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FB1A-AE26-4E5D-8133-DA8C0C78B88C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F7B82-EADC-45EF-B135-F95E4F8DF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05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"/>
            <a:ext cx="8991600" cy="6705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138473"/>
      </p:ext>
    </p:extLst>
  </p:cSld>
  <p:clrMapOvr>
    <a:masterClrMapping/>
  </p:clrMapOvr>
  <p:transition advClick="0" advTm="3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76828"/>
      </p:ext>
    </p:extLst>
  </p:cSld>
  <p:clrMapOvr>
    <a:masterClrMapping/>
  </p:clrMapOvr>
  <p:transition advClick="0" advTm="3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41883"/>
      </p:ext>
    </p:extLst>
  </p:cSld>
  <p:clrMapOvr>
    <a:masterClrMapping/>
  </p:clrMapOvr>
  <p:transition advClick="0" advTm="3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7754664"/>
      </p:ext>
    </p:extLst>
  </p:cSld>
  <p:clrMapOvr>
    <a:masterClrMapping/>
  </p:clrMapOvr>
  <p:transition advClick="0" advTm="3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8190"/>
      </p:ext>
    </p:extLst>
  </p:cSld>
  <p:clrMapOvr>
    <a:masterClrMapping/>
  </p:clrMapOvr>
  <p:transition advClick="0" advTm="3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81681"/>
      </p:ext>
    </p:extLst>
  </p:cSld>
  <p:clrMapOvr>
    <a:masterClrMapping/>
  </p:clrMapOvr>
  <p:transition advClick="0" advTm="3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72862"/>
      </p:ext>
    </p:extLst>
  </p:cSld>
  <p:clrMapOvr>
    <a:masterClrMapping/>
  </p:clrMapOvr>
  <p:transition advClick="0" advTm="3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392193"/>
      </p:ext>
    </p:extLst>
  </p:cSld>
  <p:clrMapOvr>
    <a:masterClrMapping/>
  </p:clrMapOvr>
  <p:transition advClick="0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FB1A-AE26-4E5D-8133-DA8C0C78B88C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F7B82-EADC-45EF-B135-F95E4F8DF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395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3482195"/>
      </p:ext>
    </p:extLst>
  </p:cSld>
  <p:clrMapOvr>
    <a:masterClrMapping/>
  </p:clrMapOvr>
  <p:transition advClick="0" advTm="3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0792002"/>
      </p:ext>
    </p:extLst>
  </p:cSld>
  <p:clrMapOvr>
    <a:masterClrMapping/>
  </p:clrMapOvr>
  <p:transition advClick="0" advTm="3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85851"/>
      </p:ext>
    </p:extLst>
  </p:cSld>
  <p:clrMapOvr>
    <a:masterClrMapping/>
  </p:clrMapOvr>
  <p:transition advClick="0" advTm="3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43588"/>
      </p:ext>
    </p:extLst>
  </p:cSld>
  <p:clrMapOvr>
    <a:masterClrMapping/>
  </p:clrMapOvr>
  <p:transition advClick="0" advTm="3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98425"/>
      </p:ext>
    </p:extLst>
  </p:cSld>
  <p:clrMapOvr>
    <a:masterClrMapping/>
  </p:clrMapOvr>
  <p:transition advClick="0" advTm="3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FC0A0-FA04-4A35-AC7D-3E2BDABB322B}" type="datetimeFigureOut">
              <a:rPr lang="en-US" smtClean="0">
                <a:solidFill>
                  <a:srgbClr val="0000FF">
                    <a:shade val="50000"/>
                  </a:srgbClr>
                </a:solidFill>
              </a:rPr>
              <a:pPr/>
              <a:t>6/5/2014</a:t>
            </a:fld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3C829-047E-4C36-A843-7F6F60573A41}" type="slidenum">
              <a:rPr lang="en-US" smtClean="0">
                <a:solidFill>
                  <a:srgbClr val="0000FF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07796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FC0A0-FA04-4A35-AC7D-3E2BDABB322B}" type="datetimeFigureOut">
              <a:rPr lang="en-US" smtClean="0">
                <a:solidFill>
                  <a:srgbClr val="0000FF">
                    <a:shade val="50000"/>
                  </a:srgbClr>
                </a:solidFill>
              </a:rPr>
              <a:pPr/>
              <a:t>6/5/2014</a:t>
            </a:fld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3C829-047E-4C36-A843-7F6F60573A41}" type="slidenum">
              <a:rPr lang="en-US" smtClean="0">
                <a:solidFill>
                  <a:srgbClr val="0000FF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8332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FC0A0-FA04-4A35-AC7D-3E2BDABB322B}" type="datetimeFigureOut">
              <a:rPr lang="en-US" smtClean="0">
                <a:solidFill>
                  <a:srgbClr val="0000FF">
                    <a:shade val="50000"/>
                  </a:srgbClr>
                </a:solidFill>
              </a:rPr>
              <a:pPr/>
              <a:t>6/5/2014</a:t>
            </a:fld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903C829-047E-4C36-A843-7F6F60573A41}" type="slidenum">
              <a:rPr lang="en-US" smtClean="0">
                <a:solidFill>
                  <a:srgbClr val="0000FF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1146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FC0A0-FA04-4A35-AC7D-3E2BDABB322B}" type="datetimeFigureOut">
              <a:rPr lang="en-US" smtClean="0">
                <a:solidFill>
                  <a:srgbClr val="0000FF">
                    <a:shade val="50000"/>
                  </a:srgbClr>
                </a:solidFill>
              </a:rPr>
              <a:pPr/>
              <a:t>6/5/2014</a:t>
            </a:fld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3C829-047E-4C36-A843-7F6F60573A41}" type="slidenum">
              <a:rPr lang="en-US" smtClean="0">
                <a:solidFill>
                  <a:srgbClr val="0000FF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355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FC0A0-FA04-4A35-AC7D-3E2BDABB322B}" type="datetimeFigureOut">
              <a:rPr lang="en-US" smtClean="0">
                <a:solidFill>
                  <a:srgbClr val="0000FF">
                    <a:shade val="50000"/>
                  </a:srgbClr>
                </a:solidFill>
              </a:rPr>
              <a:pPr/>
              <a:t>6/5/2014</a:t>
            </a:fld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3C829-047E-4C36-A843-7F6F60573A41}" type="slidenum">
              <a:rPr lang="en-US" smtClean="0">
                <a:solidFill>
                  <a:srgbClr val="0000FF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010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FB1A-AE26-4E5D-8133-DA8C0C78B88C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F7B82-EADC-45EF-B135-F95E4F8DF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574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FC0A0-FA04-4A35-AC7D-3E2BDABB322B}" type="datetimeFigureOut">
              <a:rPr lang="en-US" smtClean="0">
                <a:solidFill>
                  <a:srgbClr val="0000FF">
                    <a:shade val="50000"/>
                  </a:srgbClr>
                </a:solidFill>
              </a:rPr>
              <a:pPr/>
              <a:t>6/5/2014</a:t>
            </a:fld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3C829-047E-4C36-A843-7F6F60573A41}" type="slidenum">
              <a:rPr lang="en-US" smtClean="0">
                <a:solidFill>
                  <a:srgbClr val="0000FF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5889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FC0A0-FA04-4A35-AC7D-3E2BDABB322B}" type="datetimeFigureOut">
              <a:rPr lang="en-US" smtClean="0">
                <a:solidFill>
                  <a:srgbClr val="0000FF">
                    <a:shade val="50000"/>
                  </a:srgbClr>
                </a:solidFill>
              </a:rPr>
              <a:pPr/>
              <a:t>6/5/2014</a:t>
            </a:fld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3C829-047E-4C36-A843-7F6F60573A41}" type="slidenum">
              <a:rPr lang="en-US" smtClean="0">
                <a:solidFill>
                  <a:srgbClr val="0000FF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641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FC0A0-FA04-4A35-AC7D-3E2BDABB322B}" type="datetimeFigureOut">
              <a:rPr lang="en-US" smtClean="0">
                <a:solidFill>
                  <a:srgbClr val="0000FF">
                    <a:shade val="50000"/>
                  </a:srgbClr>
                </a:solidFill>
              </a:rPr>
              <a:pPr/>
              <a:t>6/5/2014</a:t>
            </a:fld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3C829-047E-4C36-A843-7F6F60573A41}" type="slidenum">
              <a:rPr lang="en-US" smtClean="0">
                <a:solidFill>
                  <a:srgbClr val="0000FF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4570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FC0A0-FA04-4A35-AC7D-3E2BDABB322B}" type="datetimeFigureOut">
              <a:rPr lang="en-US" smtClean="0">
                <a:solidFill>
                  <a:srgbClr val="0000FF">
                    <a:shade val="50000"/>
                  </a:srgbClr>
                </a:solidFill>
              </a:rPr>
              <a:pPr/>
              <a:t>6/5/2014</a:t>
            </a:fld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3C829-047E-4C36-A843-7F6F60573A41}" type="slidenum">
              <a:rPr lang="en-US" smtClean="0">
                <a:solidFill>
                  <a:srgbClr val="0000FF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3143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FC0A0-FA04-4A35-AC7D-3E2BDABB322B}" type="datetimeFigureOut">
              <a:rPr lang="en-US" smtClean="0">
                <a:solidFill>
                  <a:srgbClr val="0000FF">
                    <a:shade val="50000"/>
                  </a:srgbClr>
                </a:solidFill>
              </a:rPr>
              <a:pPr/>
              <a:t>6/5/2014</a:t>
            </a:fld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3C829-047E-4C36-A843-7F6F60573A41}" type="slidenum">
              <a:rPr lang="en-US" smtClean="0">
                <a:solidFill>
                  <a:srgbClr val="0000FF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2225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FC0A0-FA04-4A35-AC7D-3E2BDABB322B}" type="datetimeFigureOut">
              <a:rPr lang="en-US" smtClean="0">
                <a:solidFill>
                  <a:srgbClr val="0000FF">
                    <a:shade val="50000"/>
                  </a:srgbClr>
                </a:solidFill>
              </a:rPr>
              <a:pPr/>
              <a:t>6/5/2014</a:t>
            </a:fld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3C829-047E-4C36-A843-7F6F60573A41}" type="slidenum">
              <a:rPr lang="en-US" smtClean="0">
                <a:solidFill>
                  <a:srgbClr val="0000FF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461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C8023-9210-401C-82E3-198014F89D44}" type="slidenum">
              <a:rPr lang="en-US">
                <a:solidFill>
                  <a:srgbClr val="0000FF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010410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AE60F-44EF-4481-9D2C-59EE672FF5C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F9FE4-2461-45FA-B046-0DB089F4CE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783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A170B-40D8-49A0-882D-528579D2FA8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F9FE4-2461-45FA-B046-0DB089F4CE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0589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AC73-BBAC-4590-B457-5D57F9A6E4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F9FE4-2461-45FA-B046-0DB089F4CE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05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FB1A-AE26-4E5D-8133-DA8C0C78B88C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F7B82-EADC-45EF-B135-F95E4F8DF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21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56FE-A428-45E0-9181-73798FF70B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F9FE4-2461-45FA-B046-0DB089F4CE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2855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6C59-64F8-4BD0-A836-4DE5D67B8CD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F9FE4-2461-45FA-B046-0DB089F4CE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6416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9691E-A674-4D47-96D7-93D6C9E4CA4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F9FE4-2461-45FA-B046-0DB089F4CE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0703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E8B74-26CB-40DA-94C4-A8972726A95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F9FE4-2461-45FA-B046-0DB089F4CE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731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50006-3D9D-45C8-B9A1-F66E768D5A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F9FE4-2461-45FA-B046-0DB089F4CE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492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9E366-4ACC-4650-B3CE-764CC7826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F9FE4-2461-45FA-B046-0DB089F4CE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68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3D85-56E5-444D-8603-1967F73E4F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F9FE4-2461-45FA-B046-0DB089F4CE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1038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C7AF-D41B-44F6-9FAD-B9151E99FA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F9FE4-2461-45FA-B046-0DB089F4CE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6735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2106-FA15-4DC4-8C98-AD1312AFA6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A90AC-4BB3-4921-8C8F-1F1988C3A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5348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E7EE-F9EB-4727-B5A1-8FC2211408C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A90AC-4BB3-4921-8C8F-1F1988C3A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082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FB1A-AE26-4E5D-8133-DA8C0C78B88C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F7B82-EADC-45EF-B135-F95E4F8DF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488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AD19C-7AEA-4AA2-89CB-57D6F3F18C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A90AC-4BB3-4921-8C8F-1F1988C3A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2039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2078D-D08C-46E7-B2F8-F0CD9CBB5B5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A90AC-4BB3-4921-8C8F-1F1988C3A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599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C1EB0-A8B5-4D9A-AE2F-E41ED47ECF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A90AC-4BB3-4921-8C8F-1F1988C3A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3365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69AA7-4A08-4715-864F-1C85634F2F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A90AC-4BB3-4921-8C8F-1F1988C3A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658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F508-7DE8-4C40-A2E6-B4D5391A4C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A90AC-4BB3-4921-8C8F-1F1988C3A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3913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26CBB-A459-4DCB-8E2F-A18D77358B8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A90AC-4BB3-4921-8C8F-1F1988C3A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849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73D3D-389B-4F0E-AF27-3FB21EFB2E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A90AC-4BB3-4921-8C8F-1F1988C3A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9177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917E1-9409-4E7E-9ABD-7CC2932FA6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A90AC-4BB3-4921-8C8F-1F1988C3A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8095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0876-763F-43B5-9FA5-E9CE2F73A45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A90AC-4BB3-4921-8C8F-1F1988C3A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764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FB1A-AE26-4E5D-8133-DA8C0C78B88C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F7B82-EADC-45EF-B135-F95E4F8DF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3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FB1A-AE26-4E5D-8133-DA8C0C78B88C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F7B82-EADC-45EF-B135-F95E4F8DF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57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FB1A-AE26-4E5D-8133-DA8C0C78B88C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F7B82-EADC-45EF-B135-F95E4F8DF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99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FB1A-AE26-4E5D-8133-DA8C0C78B88C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F7B82-EADC-45EF-B135-F95E4F8DF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16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AFB1A-AE26-4E5D-8133-DA8C0C78B88C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F7B82-EADC-45EF-B135-F95E4F8DF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23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6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152400" y="152400"/>
            <a:ext cx="8839200" cy="6553200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027" name="Picture 3" descr="agc_2color.tif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5670550"/>
            <a:ext cx="22764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048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ransition advClick="0" advTm="3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2"/>
          </a:fgClr>
          <a:bgClr>
            <a:schemeClr val="bg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6AFC0A0-FA04-4A35-AC7D-3E2BDABB322B}" type="datetimeFigureOut">
              <a:rPr lang="en-US" smtClean="0">
                <a:solidFill>
                  <a:srgbClr val="0000FF">
                    <a:shade val="50000"/>
                  </a:srgbClr>
                </a:solidFill>
              </a:rPr>
              <a:pPr/>
              <a:t>6/5/2014</a:t>
            </a:fld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903C829-047E-4C36-A843-7F6F60573A41}" type="slidenum">
              <a:rPr lang="en-US" smtClean="0">
                <a:solidFill>
                  <a:srgbClr val="0000FF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0000FF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0803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29348-67A3-4AD5-A315-4D866D94C4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F9FE4-2461-45FA-B046-0DB089F4CE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298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65CB2-DE0F-40CE-AE82-912EE35074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A90AC-4BB3-4921-8C8F-1F1988C3A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90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gif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Excel_Worksheet3.xlsx"/><Relationship Id="rId5" Type="http://schemas.openxmlformats.org/officeDocument/2006/relationships/image" Target="../media/image6.emf"/><Relationship Id="rId4" Type="http://schemas.openxmlformats.org/officeDocument/2006/relationships/package" Target="../embeddings/Microsoft_Excel_Worksheet2.xls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emf"/><Relationship Id="rId5" Type="http://schemas.openxmlformats.org/officeDocument/2006/relationships/package" Target="../embeddings/Microsoft_Excel_Worksheet5.xlsx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emf"/><Relationship Id="rId5" Type="http://schemas.openxmlformats.org/officeDocument/2006/relationships/package" Target="../embeddings/Microsoft_Excel_Worksheet7.xlsx"/><Relationship Id="rId4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emf"/><Relationship Id="rId5" Type="http://schemas.openxmlformats.org/officeDocument/2006/relationships/package" Target="../embeddings/Microsoft_Excel_Worksheet9.xlsx"/><Relationship Id="rId4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5.emf"/><Relationship Id="rId5" Type="http://schemas.openxmlformats.org/officeDocument/2006/relationships/package" Target="../embeddings/Microsoft_Excel_Worksheet11.xlsx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tiff"/><Relationship Id="rId5" Type="http://schemas.openxmlformats.org/officeDocument/2006/relationships/image" Target="../media/image21.png"/><Relationship Id="rId4" Type="http://schemas.openxmlformats.org/officeDocument/2006/relationships/image" Target="../media/image20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22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b\Desktop\Board%20Presentation%20NWCC.xls!Title%20&amp;%20TOC!R1C1:R38C9" TargetMode="External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b\Desktop\Board%20Presentation%20NWCC.xls!Selected%20Financial%20Data!R1C1:R29C9" TargetMode="External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b\Desktop\Board%20Presentation%20NWCC.xls!Revenues!R1C1:R35C10" TargetMode="External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b\Desktop\Board%20Presentation%20NWCC.xls!Expenses!R1C1:R29C10" TargetMode="External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53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55.emf"/><Relationship Id="rId4" Type="http://schemas.openxmlformats.org/officeDocument/2006/relationships/oleObject" Target="../embeddings/Microsoft_Excel_97-2003_Worksheet1.xls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69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mp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6"/>
          <p:cNvSpPr txBox="1">
            <a:spLocks noChangeArrowheads="1"/>
          </p:cNvSpPr>
          <p:nvPr/>
        </p:nvSpPr>
        <p:spPr bwMode="auto">
          <a:xfrm>
            <a:off x="304800" y="914400"/>
            <a:ext cx="85344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7200" b="1" dirty="0" smtClean="0">
                <a:solidFill>
                  <a:srgbClr val="000000"/>
                </a:solidFill>
              </a:rPr>
              <a:t>Welcome!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7200" b="1" dirty="0" smtClean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 b="1" i="1" dirty="0" smtClean="0">
                <a:solidFill>
                  <a:srgbClr val="000000"/>
                </a:solidFill>
              </a:rPr>
              <a:t>Please silence your devices</a:t>
            </a:r>
          </a:p>
        </p:txBody>
      </p:sp>
    </p:spTree>
    <p:extLst>
      <p:ext uri="{BB962C8B-B14F-4D97-AF65-F5344CB8AC3E}">
        <p14:creationId xmlns:p14="http://schemas.microsoft.com/office/powerpoint/2010/main" val="3389445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13740" y="990600"/>
            <a:ext cx="86868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 dirty="0" smtClean="0">
                <a:solidFill>
                  <a:srgbClr val="000000"/>
                </a:solidFill>
              </a:rPr>
              <a:t>Audit Report from Hoffman Stewart and Schmidt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37186" y="228600"/>
            <a:ext cx="868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June 6, 2014 Board </a:t>
            </a:r>
            <a:r>
              <a:rPr lang="en-US" sz="2000" b="1" dirty="0">
                <a:solidFill>
                  <a:srgbClr val="000000"/>
                </a:solidFill>
              </a:rPr>
              <a:t>of Directors Meeting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624840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Agenda Item 7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106509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51" name="Object 7"/>
          <p:cNvGraphicFramePr>
            <a:graphicFrameLocks noChangeAspect="1"/>
          </p:cNvGraphicFramePr>
          <p:nvPr/>
        </p:nvGraphicFramePr>
        <p:xfrm>
          <a:off x="36513" y="0"/>
          <a:ext cx="9107487" cy="6472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Worksheet" r:id="rId3" imgW="8561674" imgH="6086717" progId="Excel.Sheet.12">
                  <p:embed/>
                </p:oleObj>
              </mc:Choice>
              <mc:Fallback>
                <p:oleObj name="Worksheet" r:id="rId3" imgW="8561674" imgH="6086717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3" y="0"/>
                        <a:ext cx="9107487" cy="6472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779" y="1371600"/>
            <a:ext cx="243444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784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0" y="0"/>
          <a:ext cx="2862263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9" name="Worksheet" r:id="rId4" imgW="2862177" imgH="481675" progId="Excel.Sheet.12">
                  <p:embed/>
                </p:oleObj>
              </mc:Choice>
              <mc:Fallback>
                <p:oleObj name="Worksheet" r:id="rId4" imgW="2862177" imgH="481675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862263" cy="48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4226372"/>
              </p:ext>
            </p:extLst>
          </p:nvPr>
        </p:nvGraphicFramePr>
        <p:xfrm>
          <a:off x="457200" y="409575"/>
          <a:ext cx="8229600" cy="6232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0" name="Worksheet" r:id="rId6" imgW="8172416" imgH="6286614" progId="Excel.Sheet.12">
                  <p:embed/>
                </p:oleObj>
              </mc:Choice>
              <mc:Fallback>
                <p:oleObj name="Worksheet" r:id="rId6" imgW="8172416" imgH="6286614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09575"/>
                        <a:ext cx="8229600" cy="6232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- 1 -</a:t>
            </a:r>
            <a:endParaRPr lang="en-US" sz="1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17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0013283"/>
              </p:ext>
            </p:extLst>
          </p:nvPr>
        </p:nvGraphicFramePr>
        <p:xfrm>
          <a:off x="457200" y="432435"/>
          <a:ext cx="8229600" cy="5903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2" name="Worksheet" r:id="rId3" imgW="8286784" imgH="6619749" progId="Excel.Sheet.12">
                  <p:embed/>
                </p:oleObj>
              </mc:Choice>
              <mc:Fallback>
                <p:oleObj name="Worksheet" r:id="rId3" imgW="8286784" imgH="6619749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32435"/>
                        <a:ext cx="8229600" cy="59038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0" y="0"/>
          <a:ext cx="2862263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3" name="Worksheet" r:id="rId5" imgW="2862177" imgH="481675" progId="Excel.Sheet.12">
                  <p:embed/>
                </p:oleObj>
              </mc:Choice>
              <mc:Fallback>
                <p:oleObj name="Worksheet" r:id="rId5" imgW="2862177" imgH="481675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862263" cy="48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- 2 -</a:t>
            </a:r>
            <a:endParaRPr lang="en-US" sz="1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6900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0" y="0"/>
          <a:ext cx="2862263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6" name="Worksheet" r:id="rId3" imgW="2862177" imgH="481675" progId="Excel.Sheet.12">
                  <p:embed/>
                </p:oleObj>
              </mc:Choice>
              <mc:Fallback>
                <p:oleObj name="Worksheet" r:id="rId3" imgW="2862177" imgH="481675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862263" cy="48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6385114"/>
              </p:ext>
            </p:extLst>
          </p:nvPr>
        </p:nvGraphicFramePr>
        <p:xfrm>
          <a:off x="457200" y="403860"/>
          <a:ext cx="8229600" cy="5850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7" name="Worksheet" r:id="rId5" imgW="8658208" imgH="5762729" progId="Excel.Sheet.12">
                  <p:embed/>
                </p:oleObj>
              </mc:Choice>
              <mc:Fallback>
                <p:oleObj name="Worksheet" r:id="rId5" imgW="8658208" imgH="5762729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03860"/>
                        <a:ext cx="8229600" cy="58504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- 3 - </a:t>
            </a:r>
            <a:endParaRPr lang="en-US" sz="1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0179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0" y="0"/>
          <a:ext cx="2862263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0" name="Worksheet" r:id="rId3" imgW="2862177" imgH="481675" progId="Excel.Sheet.12">
                  <p:embed/>
                </p:oleObj>
              </mc:Choice>
              <mc:Fallback>
                <p:oleObj name="Worksheet" r:id="rId3" imgW="2862177" imgH="481675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862263" cy="48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5082065"/>
              </p:ext>
            </p:extLst>
          </p:nvPr>
        </p:nvGraphicFramePr>
        <p:xfrm>
          <a:off x="457200" y="416989"/>
          <a:ext cx="8229600" cy="6027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1" name="Worksheet" r:id="rId5" imgW="8410592" imgH="6353079" progId="Excel.Sheet.12">
                  <p:embed/>
                </p:oleObj>
              </mc:Choice>
              <mc:Fallback>
                <p:oleObj name="Worksheet" r:id="rId5" imgW="8410592" imgH="6353079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16989"/>
                        <a:ext cx="8229600" cy="60278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- 4 -</a:t>
            </a:r>
            <a:endParaRPr lang="en-US" sz="1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972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0" y="0"/>
          <a:ext cx="2862263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4" name="Worksheet" r:id="rId3" imgW="2862177" imgH="481675" progId="Excel.Sheet.12">
                  <p:embed/>
                </p:oleObj>
              </mc:Choice>
              <mc:Fallback>
                <p:oleObj name="Worksheet" r:id="rId3" imgW="2862177" imgH="481675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862263" cy="48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377066"/>
              </p:ext>
            </p:extLst>
          </p:nvPr>
        </p:nvGraphicFramePr>
        <p:xfrm>
          <a:off x="457200" y="-22860"/>
          <a:ext cx="8285163" cy="610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5" name="Worksheet" r:id="rId5" imgW="8553551" imgH="5629259" progId="Excel.Sheet.12">
                  <p:embed/>
                </p:oleObj>
              </mc:Choice>
              <mc:Fallback>
                <p:oleObj name="Worksheet" r:id="rId5" imgW="8553551" imgH="5629259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-22860"/>
                        <a:ext cx="8285163" cy="6107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- 5 -</a:t>
            </a:r>
            <a:endParaRPr lang="en-US" sz="1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810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"/>
            <a:ext cx="8229600" cy="1143000"/>
          </a:xfrm>
        </p:spPr>
        <p:txBody>
          <a:bodyPr>
            <a:norm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AGC Oregon-Columbia Chapter</a:t>
            </a:r>
            <a:br>
              <a:rPr lang="en-US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Audit Summary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Qualitative Measures:</a:t>
            </a:r>
          </a:p>
          <a:p>
            <a:pPr>
              <a:buNone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u="sng" dirty="0" smtClean="0">
                <a:latin typeface="Times New Roman" pitchFamily="18" charset="0"/>
                <a:cs typeface="Times New Roman" pitchFamily="18" charset="0"/>
              </a:rPr>
              <a:t>Unmodified opinion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- financial statements are fairly stated in accordance with GAAP</a:t>
            </a: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u="sng" dirty="0" smtClean="0">
                <a:latin typeface="Times New Roman" pitchFamily="18" charset="0"/>
                <a:cs typeface="Times New Roman" pitchFamily="18" charset="0"/>
              </a:rPr>
              <a:t>Condition of records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- there were no material adjustments as a result of the audit</a:t>
            </a: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u="sng" dirty="0" smtClean="0">
                <a:latin typeface="Times New Roman" pitchFamily="18" charset="0"/>
                <a:cs typeface="Times New Roman" pitchFamily="18" charset="0"/>
              </a:rPr>
              <a:t>No difficulties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encountered during the audit</a:t>
            </a: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Accounting measures used by the Chapter are consistent with other trade associations</a:t>
            </a:r>
          </a:p>
          <a:p>
            <a:pPr>
              <a:buNone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Auditors did not note any significant or material weaknesses related to internal controls</a:t>
            </a: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Recommended additional internal controls to address segregation of duties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0" y="0"/>
          <a:ext cx="2862263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8" name="Worksheet" r:id="rId3" imgW="2862177" imgH="481675" progId="Excel.Sheet.12">
                  <p:embed/>
                </p:oleObj>
              </mc:Choice>
              <mc:Fallback>
                <p:oleObj name="Worksheet" r:id="rId3" imgW="2862177" imgH="481675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862263" cy="48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- 6 -</a:t>
            </a:r>
            <a:endParaRPr lang="en-US" sz="1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931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0" y="0"/>
          <a:ext cx="9052560" cy="6707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2" name="Worksheet" r:id="rId3" imgW="7943951" imgH="7105538" progId="Excel.Sheet.12">
                  <p:embed/>
                </p:oleObj>
              </mc:Choice>
              <mc:Fallback>
                <p:oleObj name="Worksheet" r:id="rId3" imgW="7943951" imgH="7105538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052560" cy="67077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- 7 -</a:t>
            </a:r>
            <a:endParaRPr lang="en-US" sz="1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978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18136" y="981075"/>
            <a:ext cx="86868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1200"/>
              </a:spcAft>
            </a:pPr>
            <a:r>
              <a:rPr lang="en-US" sz="4800" dirty="0" smtClean="0">
                <a:solidFill>
                  <a:srgbClr val="000000"/>
                </a:solidFill>
              </a:rPr>
              <a:t>NW College of Construction Update</a:t>
            </a:r>
          </a:p>
          <a:p>
            <a:pPr algn="ctr" eaLnBrk="1" fontAlgn="base" hangingPunct="1">
              <a:spcBef>
                <a:spcPct val="0"/>
              </a:spcBef>
              <a:spcAft>
                <a:spcPts val="1200"/>
              </a:spcAft>
            </a:pPr>
            <a:endParaRPr lang="en-US" sz="4800" dirty="0" smtClean="0">
              <a:solidFill>
                <a:srgbClr val="000000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37186" y="228600"/>
            <a:ext cx="868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June 6, 2014 Board </a:t>
            </a:r>
            <a:r>
              <a:rPr lang="en-US" sz="2000" b="1" dirty="0">
                <a:solidFill>
                  <a:srgbClr val="000000"/>
                </a:solidFill>
              </a:rPr>
              <a:t>of Directors Meeting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624840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Agenda Item 8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23634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6"/>
          <p:cNvSpPr txBox="1">
            <a:spLocks noChangeArrowheads="1"/>
          </p:cNvSpPr>
          <p:nvPr/>
        </p:nvSpPr>
        <p:spPr bwMode="auto">
          <a:xfrm>
            <a:off x="304800" y="914400"/>
            <a:ext cx="8534400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7200" b="1" dirty="0" smtClean="0">
                <a:solidFill>
                  <a:srgbClr val="000000"/>
                </a:solidFill>
              </a:rPr>
              <a:t>Board of Directors Meeting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7200" b="1" dirty="0" smtClean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000000"/>
                </a:solidFill>
              </a:rPr>
              <a:t>June 6, 2014</a:t>
            </a:r>
          </a:p>
        </p:txBody>
      </p:sp>
    </p:spTree>
    <p:extLst>
      <p:ext uri="{BB962C8B-B14F-4D97-AF65-F5344CB8AC3E}">
        <p14:creationId xmlns:p14="http://schemas.microsoft.com/office/powerpoint/2010/main" val="1350610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2" name="Re-edit of camp vide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686" y="762000"/>
            <a:ext cx="8305800" cy="456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153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WCClogo2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457200"/>
            <a:ext cx="2057400" cy="859074"/>
          </a:xfrm>
          <a:prstGeom prst="rect">
            <a:avLst/>
          </a:prstGeom>
        </p:spPr>
      </p:pic>
      <p:pic>
        <p:nvPicPr>
          <p:cNvPr id="6" name="Picture 5" descr="weBuildConstCareer_textLogo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5200" y="457200"/>
            <a:ext cx="1828800" cy="93991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 t="18763"/>
          <a:stretch>
            <a:fillRect/>
          </a:stretch>
        </p:blipFill>
        <p:spPr bwMode="auto">
          <a:xfrm>
            <a:off x="1010400" y="1752600"/>
            <a:ext cx="6914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agc_2color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1200" y="533400"/>
            <a:ext cx="2031206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24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Arial Black" pitchFamily="34" charset="0"/>
              </a:rPr>
              <a:t>At A Glance</a:t>
            </a:r>
            <a:endParaRPr lang="en-US" sz="4000" dirty="0">
              <a:latin typeface="Arial Black" pitchFamily="34" charset="0"/>
            </a:endParaRPr>
          </a:p>
        </p:txBody>
      </p:sp>
      <p:pic>
        <p:nvPicPr>
          <p:cNvPr id="5" name="Picture 4" descr="NWUCA Logo - B  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15200" y="2860643"/>
            <a:ext cx="762000" cy="720757"/>
          </a:xfrm>
          <a:prstGeom prst="rect">
            <a:avLst/>
          </a:prstGeom>
        </p:spPr>
      </p:pic>
      <p:pic>
        <p:nvPicPr>
          <p:cNvPr id="6" name="Picture 5" descr="NWCC FoundingSpons logos 300dpi.jpg"/>
          <p:cNvPicPr>
            <a:picLocks noChangeAspect="1"/>
          </p:cNvPicPr>
          <p:nvPr/>
        </p:nvPicPr>
        <p:blipFill>
          <a:blip r:embed="rId4" cstate="print"/>
          <a:srcRect r="25993"/>
          <a:stretch>
            <a:fillRect/>
          </a:stretch>
        </p:blipFill>
        <p:spPr>
          <a:xfrm>
            <a:off x="3276600" y="2787805"/>
            <a:ext cx="3962400" cy="8697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67200" y="3377625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ambria" pitchFamily="18" charset="0"/>
              </a:rPr>
              <a:t>CITT</a:t>
            </a:r>
            <a:endParaRPr lang="en-US" sz="1600" b="1" dirty="0">
              <a:latin typeface="Cambria" pitchFamily="18" charset="0"/>
            </a:endParaRPr>
          </a:p>
        </p:txBody>
      </p:sp>
      <p:pic>
        <p:nvPicPr>
          <p:cNvPr id="10" name="Picture 9" descr="TRICITY 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5201" y="4251858"/>
            <a:ext cx="685799" cy="583006"/>
          </a:xfrm>
          <a:prstGeom prst="rect">
            <a:avLst/>
          </a:prstGeom>
        </p:spPr>
      </p:pic>
      <p:pic>
        <p:nvPicPr>
          <p:cNvPr id="11" name="Picture 10" descr="swca 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19600" y="4267201"/>
            <a:ext cx="917275" cy="533400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7" cstate="print"/>
          <a:srcRect l="13226" t="15427" r="81762" b="65289"/>
          <a:stretch>
            <a:fillRect/>
          </a:stretch>
        </p:blipFill>
        <p:spPr bwMode="auto">
          <a:xfrm>
            <a:off x="5562600" y="4191000"/>
            <a:ext cx="53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505201" y="5638800"/>
            <a:ext cx="2324099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BC - Associated Builders and Contractors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4600" y="4191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  <a:buClr>
                <a:schemeClr val="accent1">
                  <a:lumMod val="50000"/>
                </a:schemeClr>
              </a:buClr>
            </a:pPr>
            <a:r>
              <a:rPr lang="en-US" sz="2800" b="1" dirty="0" smtClean="0">
                <a:solidFill>
                  <a:srgbClr val="C00000"/>
                </a:solidFill>
                <a:latin typeface="Cambria" pitchFamily="18" charset="0"/>
              </a:rPr>
              <a:t>Staff</a:t>
            </a:r>
            <a:r>
              <a:rPr lang="en-US" sz="2800" b="1" dirty="0" smtClean="0">
                <a:latin typeface="Cambria" pitchFamily="18" charset="0"/>
              </a:rPr>
              <a:t>: 12 	</a:t>
            </a:r>
            <a:r>
              <a:rPr lang="en-US" sz="2800" b="1" dirty="0" smtClean="0">
                <a:solidFill>
                  <a:srgbClr val="C00000"/>
                </a:solidFill>
                <a:latin typeface="Cambria" pitchFamily="18" charset="0"/>
              </a:rPr>
              <a:t>Instructors</a:t>
            </a:r>
            <a:r>
              <a:rPr lang="en-US" sz="2800" b="1" dirty="0" smtClean="0">
                <a:latin typeface="Cambria" pitchFamily="18" charset="0"/>
              </a:rPr>
              <a:t>:  32</a:t>
            </a:r>
            <a:r>
              <a:rPr lang="en-US" sz="2800" dirty="0" smtClean="0">
                <a:latin typeface="Cambria" pitchFamily="18" charset="0"/>
              </a:rPr>
              <a:t> </a:t>
            </a:r>
            <a:r>
              <a:rPr lang="en-US" sz="2800" i="1" dirty="0" smtClean="0">
                <a:latin typeface="Cambria" pitchFamily="18" charset="0"/>
              </a:rPr>
              <a:t>full time construction pros</a:t>
            </a:r>
          </a:p>
          <a:p>
            <a:pPr>
              <a:spcAft>
                <a:spcPts val="1200"/>
              </a:spcAft>
              <a:buClr>
                <a:schemeClr val="accent1">
                  <a:lumMod val="50000"/>
                </a:schemeClr>
              </a:buClr>
            </a:pPr>
            <a:r>
              <a:rPr lang="en-US" sz="2600" b="1" dirty="0" smtClean="0">
                <a:solidFill>
                  <a:srgbClr val="C00000"/>
                </a:solidFill>
                <a:latin typeface="Cambria" pitchFamily="18" charset="0"/>
              </a:rPr>
              <a:t>Apprentice Training Agents/Contractors</a:t>
            </a:r>
            <a:r>
              <a:rPr lang="en-US" sz="2600" b="1" dirty="0" smtClean="0">
                <a:latin typeface="Cambria" pitchFamily="18" charset="0"/>
              </a:rPr>
              <a:t>: 139+ </a:t>
            </a:r>
          </a:p>
          <a:p>
            <a:pPr>
              <a:spcBef>
                <a:spcPts val="1200"/>
              </a:spcBef>
              <a:spcAft>
                <a:spcPts val="4800"/>
              </a:spcAft>
              <a:buClr>
                <a:schemeClr val="accent1">
                  <a:lumMod val="50000"/>
                </a:schemeClr>
              </a:buClr>
            </a:pPr>
            <a:r>
              <a:rPr lang="en-US" sz="2800" b="1" dirty="0" smtClean="0">
                <a:solidFill>
                  <a:srgbClr val="C00000"/>
                </a:solidFill>
                <a:latin typeface="Cambria" pitchFamily="18" charset="0"/>
              </a:rPr>
              <a:t>Sponsors</a:t>
            </a:r>
            <a:r>
              <a:rPr lang="en-US" sz="2800" b="1" dirty="0" smtClean="0">
                <a:latin typeface="Cambria" pitchFamily="18" charset="0"/>
              </a:rPr>
              <a:t>:</a:t>
            </a:r>
          </a:p>
          <a:p>
            <a:pPr>
              <a:spcBef>
                <a:spcPts val="4800"/>
              </a:spcBef>
              <a:buClr>
                <a:schemeClr val="accent1">
                  <a:lumMod val="50000"/>
                </a:schemeClr>
              </a:buClr>
            </a:pPr>
            <a:r>
              <a:rPr lang="en-US" sz="2800" b="1" dirty="0" smtClean="0">
                <a:solidFill>
                  <a:srgbClr val="C00000"/>
                </a:solidFill>
                <a:latin typeface="Cambria" pitchFamily="18" charset="0"/>
              </a:rPr>
              <a:t>Partners</a:t>
            </a:r>
            <a:r>
              <a:rPr lang="en-US" sz="2800" b="1" dirty="0" smtClean="0">
                <a:latin typeface="Cambria" pitchFamily="18" charset="0"/>
              </a:rPr>
              <a:t>:</a:t>
            </a:r>
          </a:p>
          <a:p>
            <a:pPr>
              <a:spcBef>
                <a:spcPts val="4800"/>
              </a:spcBef>
              <a:buClr>
                <a:schemeClr val="accent1">
                  <a:lumMod val="50000"/>
                </a:schemeClr>
              </a:buClr>
            </a:pPr>
            <a:r>
              <a:rPr lang="en-US" sz="2800" b="1" dirty="0" smtClean="0">
                <a:solidFill>
                  <a:srgbClr val="C00000"/>
                </a:solidFill>
                <a:latin typeface="Cambria" pitchFamily="18" charset="0"/>
              </a:rPr>
              <a:t>Training Locations</a:t>
            </a:r>
            <a:r>
              <a:rPr lang="en-US" sz="2800" b="1" dirty="0" smtClean="0">
                <a:latin typeface="Cambria" pitchFamily="18" charset="0"/>
              </a:rPr>
              <a:t>:</a:t>
            </a:r>
            <a:endParaRPr lang="en-US" sz="2400" b="1" dirty="0" smtClean="0">
              <a:latin typeface="Cambria" pitchFamily="18" charset="0"/>
            </a:endParaRPr>
          </a:p>
          <a:p>
            <a:pPr>
              <a:spcBef>
                <a:spcPts val="180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en-US" sz="2400" b="1" dirty="0" smtClean="0">
                <a:latin typeface="Cambria" pitchFamily="18" charset="0"/>
              </a:rPr>
              <a:t>	 Portland | Eugene | Kennewick/Tri-Cities | Spokane | Boise</a:t>
            </a:r>
          </a:p>
        </p:txBody>
      </p:sp>
    </p:spTree>
    <p:extLst>
      <p:ext uri="{BB962C8B-B14F-4D97-AF65-F5344CB8AC3E}">
        <p14:creationId xmlns:p14="http://schemas.microsoft.com/office/powerpoint/2010/main" val="2413595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Arial Black" pitchFamily="34" charset="0"/>
              </a:rPr>
              <a:t>Major Training Initiatives</a:t>
            </a:r>
            <a:endParaRPr lang="en-US" sz="4000" dirty="0">
              <a:latin typeface="Arial Black" pitchFamily="34" charset="0"/>
            </a:endParaRPr>
          </a:p>
        </p:txBody>
      </p:sp>
      <p:pic>
        <p:nvPicPr>
          <p:cNvPr id="7" name="Picture 6" descr="WendyBraultPhoto-72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0800" y="1905000"/>
            <a:ext cx="2524018" cy="1676400"/>
          </a:xfrm>
          <a:prstGeom prst="rect">
            <a:avLst/>
          </a:prstGeom>
        </p:spPr>
      </p:pic>
      <p:pic>
        <p:nvPicPr>
          <p:cNvPr id="8" name="Picture 7" descr="sized for webDSCF63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5128" y="4267200"/>
            <a:ext cx="2430272" cy="1625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05201" y="5638800"/>
            <a:ext cx="2324099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229600" cy="495300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solidFill>
                  <a:srgbClr val="C00000"/>
                </a:solidFill>
                <a:latin typeface="Cambria" pitchFamily="18" charset="0"/>
              </a:rPr>
              <a:t>Apprenticeship / Crafts</a:t>
            </a:r>
          </a:p>
          <a:p>
            <a:pPr lvl="1"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en-US" b="1" u="sng" dirty="0" smtClean="0">
                <a:latin typeface="Cambria" pitchFamily="18" charset="0"/>
              </a:rPr>
              <a:t>AGC/CITT Programs </a:t>
            </a:r>
            <a:r>
              <a:rPr lang="en-US" b="1" dirty="0" smtClean="0">
                <a:latin typeface="Cambria" pitchFamily="18" charset="0"/>
              </a:rPr>
              <a:t>(2,3 &amp; 4-year)</a:t>
            </a:r>
          </a:p>
          <a:p>
            <a:pPr lvl="2"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latin typeface="Cambria" pitchFamily="18" charset="0"/>
              </a:rPr>
              <a:t>Current Enrollment: 		</a:t>
            </a:r>
            <a:r>
              <a:rPr lang="en-US" b="1" u="sng" dirty="0" smtClean="0">
                <a:solidFill>
                  <a:srgbClr val="C00000"/>
                </a:solidFill>
                <a:latin typeface="Cambria" pitchFamily="18" charset="0"/>
              </a:rPr>
              <a:t>217</a:t>
            </a:r>
          </a:p>
          <a:p>
            <a:pPr lvl="2"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latin typeface="Cambria" pitchFamily="18" charset="0"/>
              </a:rPr>
              <a:t>Graduates/Journey	workers: 	</a:t>
            </a:r>
            <a:r>
              <a:rPr lang="en-US" b="1" u="sng" dirty="0" smtClean="0">
                <a:solidFill>
                  <a:srgbClr val="C00000"/>
                </a:solidFill>
                <a:latin typeface="Cambria" pitchFamily="18" charset="0"/>
              </a:rPr>
              <a:t>190</a:t>
            </a:r>
          </a:p>
          <a:p>
            <a:pPr lvl="2"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</a:pPr>
            <a:r>
              <a: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</a:rPr>
              <a:t>	Brick Masons, Carpenters, Concrete </a:t>
            </a:r>
            <a:br>
              <a: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</a:rPr>
            </a:br>
            <a:r>
              <a: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</a:rPr>
              <a:t>Finishers, Heavy Equipment Operators,</a:t>
            </a:r>
            <a:br>
              <a: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</a:rPr>
            </a:br>
            <a:r>
              <a: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</a:rPr>
              <a:t>Laborers, Sign Hangers, Tile Setters/Finishers</a:t>
            </a:r>
          </a:p>
          <a:p>
            <a:pPr lvl="1"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en-US" b="1" u="sng" dirty="0" smtClean="0">
                <a:latin typeface="Cambria" pitchFamily="18" charset="0"/>
              </a:rPr>
              <a:t>ABC Programs </a:t>
            </a:r>
            <a:r>
              <a:rPr lang="en-US" b="1" dirty="0" smtClean="0">
                <a:latin typeface="Cambria" pitchFamily="18" charset="0"/>
              </a:rPr>
              <a:t>(4-year)</a:t>
            </a:r>
          </a:p>
          <a:p>
            <a:pPr lvl="2"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latin typeface="Cambria" pitchFamily="18" charset="0"/>
              </a:rPr>
              <a:t>Current Enrollment: 		</a:t>
            </a:r>
            <a:r>
              <a:rPr lang="en-US" b="1" u="sng" dirty="0" smtClean="0">
                <a:solidFill>
                  <a:srgbClr val="C00000"/>
                </a:solidFill>
                <a:latin typeface="Cambria" pitchFamily="18" charset="0"/>
              </a:rPr>
              <a:t>92</a:t>
            </a:r>
          </a:p>
          <a:p>
            <a:pPr lvl="2"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latin typeface="Cambria" pitchFamily="18" charset="0"/>
              </a:rPr>
              <a:t>Graduates/Journeyworkers: 	</a:t>
            </a:r>
            <a:r>
              <a:rPr lang="en-US" b="1" u="sng" dirty="0" smtClean="0">
                <a:solidFill>
                  <a:srgbClr val="C00000"/>
                </a:solidFill>
                <a:latin typeface="Cambria" pitchFamily="18" charset="0"/>
              </a:rPr>
              <a:t>xx</a:t>
            </a:r>
            <a:endParaRPr lang="en-US" b="1" dirty="0" smtClean="0">
              <a:solidFill>
                <a:srgbClr val="C00000"/>
              </a:solidFill>
              <a:latin typeface="Cambria" pitchFamily="18" charset="0"/>
            </a:endParaRPr>
          </a:p>
          <a:p>
            <a:pPr lvl="2" indent="-3175"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</a:pPr>
            <a:r>
              <a: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</a:rPr>
              <a:t>Sheet Metal Workers, HVAC Technicians</a:t>
            </a:r>
            <a:endParaRPr lang="en-US" b="1" dirty="0" smtClean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7002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Arial Black" pitchFamily="34" charset="0"/>
              </a:rPr>
              <a:t>Major Training Initiatives</a:t>
            </a:r>
            <a:endParaRPr lang="en-US" sz="40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4525963"/>
          </a:xfrm>
        </p:spPr>
        <p:txBody>
          <a:bodyPr/>
          <a:lstStyle/>
          <a:p>
            <a:pPr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solidFill>
                  <a:srgbClr val="C00000"/>
                </a:solidFill>
                <a:latin typeface="Cambria" pitchFamily="18" charset="0"/>
              </a:rPr>
              <a:t>Craft Training-Other</a:t>
            </a:r>
            <a:endParaRPr lang="en-US" b="1" dirty="0" smtClean="0">
              <a:latin typeface="Cambria" pitchFamily="18" charset="0"/>
            </a:endParaRPr>
          </a:p>
          <a:p>
            <a:pPr lvl="1"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latin typeface="Cambria" pitchFamily="18" charset="0"/>
              </a:rPr>
              <a:t>Riggers:  			</a:t>
            </a:r>
            <a:r>
              <a:rPr lang="en-US" b="1" u="sng" dirty="0" smtClean="0">
                <a:latin typeface="Cambria" pitchFamily="18" charset="0"/>
              </a:rPr>
              <a:t>32</a:t>
            </a:r>
          </a:p>
          <a:p>
            <a:pPr lvl="1"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latin typeface="Cambria" pitchFamily="18" charset="0"/>
              </a:rPr>
              <a:t>Crane Operators:  	</a:t>
            </a:r>
            <a:r>
              <a:rPr lang="en-US" b="1" u="sng" dirty="0" smtClean="0">
                <a:latin typeface="Cambria" pitchFamily="18" charset="0"/>
              </a:rPr>
              <a:t>36</a:t>
            </a:r>
          </a:p>
          <a:p>
            <a:pPr lvl="1"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latin typeface="Cambria" pitchFamily="18" charset="0"/>
              </a:rPr>
              <a:t>Forklift Operators: 	</a:t>
            </a:r>
            <a:r>
              <a:rPr lang="en-US" b="1" u="sng" dirty="0" smtClean="0">
                <a:latin typeface="Cambria" pitchFamily="18" charset="0"/>
              </a:rPr>
              <a:t>37</a:t>
            </a:r>
            <a:endParaRPr lang="en-US" b="1" dirty="0" smtClean="0">
              <a:latin typeface="Cambria" pitchFamily="18" charset="0"/>
            </a:endParaRPr>
          </a:p>
          <a:p>
            <a:pPr lvl="1"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latin typeface="Cambria" pitchFamily="18" charset="0"/>
              </a:rPr>
              <a:t>Brazing (HVAC Techs): 	</a:t>
            </a:r>
            <a:r>
              <a:rPr lang="en-US" b="1" u="sng" dirty="0" smtClean="0">
                <a:latin typeface="Cambria" pitchFamily="18" charset="0"/>
              </a:rPr>
              <a:t>101</a:t>
            </a:r>
          </a:p>
          <a:p>
            <a:pPr>
              <a:buClr>
                <a:schemeClr val="accent1">
                  <a:lumMod val="50000"/>
                </a:schemeClr>
              </a:buClr>
              <a:buNone/>
            </a:pPr>
            <a:endParaRPr lang="en-US" b="1" dirty="0" smtClean="0">
              <a:latin typeface="Cambria" pitchFamily="18" charset="0"/>
            </a:endParaRPr>
          </a:p>
          <a:p>
            <a:pPr>
              <a:buClr>
                <a:schemeClr val="accent1">
                  <a:lumMod val="50000"/>
                </a:schemeClr>
              </a:buClr>
            </a:pPr>
            <a:endParaRPr lang="en-US" b="1" dirty="0" smtClean="0">
              <a:latin typeface="Cambria" pitchFamily="18" charset="0"/>
            </a:endParaRPr>
          </a:p>
        </p:txBody>
      </p:sp>
      <p:pic>
        <p:nvPicPr>
          <p:cNvPr id="10" name="Picture 9" descr="crane-operator-signal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200" y="1676400"/>
            <a:ext cx="1905000" cy="25050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05201" y="5638800"/>
            <a:ext cx="2324099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rigging thumbnai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13120" y="4343400"/>
            <a:ext cx="2926080" cy="2194560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343400"/>
            <a:ext cx="2943225" cy="2186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2929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Arial Black" pitchFamily="34" charset="0"/>
              </a:rPr>
              <a:t>Major Training Initiatives</a:t>
            </a:r>
            <a:endParaRPr lang="en-US" sz="40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solidFill>
                  <a:srgbClr val="C00000"/>
                </a:solidFill>
                <a:latin typeface="Cambria" pitchFamily="18" charset="0"/>
              </a:rPr>
              <a:t>Safety</a:t>
            </a:r>
          </a:p>
          <a:p>
            <a:pPr lvl="1"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latin typeface="Cambria" pitchFamily="18" charset="0"/>
              </a:rPr>
              <a:t>First Aid / CPR:  	</a:t>
            </a:r>
            <a:r>
              <a:rPr lang="en-US" b="1" u="sng" dirty="0" smtClean="0">
                <a:latin typeface="Cambria" pitchFamily="18" charset="0"/>
              </a:rPr>
              <a:t>1082</a:t>
            </a:r>
          </a:p>
          <a:p>
            <a:pPr lvl="1"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latin typeface="Cambria" pitchFamily="18" charset="0"/>
              </a:rPr>
              <a:t>Flagging:  		</a:t>
            </a:r>
            <a:r>
              <a:rPr lang="en-US" b="1" u="sng" dirty="0" smtClean="0">
                <a:latin typeface="Cambria" pitchFamily="18" charset="0"/>
              </a:rPr>
              <a:t>671</a:t>
            </a:r>
          </a:p>
          <a:p>
            <a:pPr lvl="1"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latin typeface="Cambria" pitchFamily="18" charset="0"/>
              </a:rPr>
              <a:t>OSHA 10: 		</a:t>
            </a:r>
            <a:r>
              <a:rPr lang="en-US" b="1" u="sng" dirty="0" smtClean="0">
                <a:latin typeface="Cambria" pitchFamily="18" charset="0"/>
              </a:rPr>
              <a:t>1400</a:t>
            </a:r>
            <a:endParaRPr lang="en-US" b="1" dirty="0" smtClean="0">
              <a:latin typeface="Cambria" pitchFamily="18" charset="0"/>
            </a:endParaRPr>
          </a:p>
          <a:p>
            <a:pPr lvl="1"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latin typeface="Cambria" pitchFamily="18" charset="0"/>
              </a:rPr>
              <a:t>OSHA 30: 		</a:t>
            </a:r>
            <a:r>
              <a:rPr lang="en-US" b="1" u="sng" dirty="0" smtClean="0">
                <a:latin typeface="Cambria" pitchFamily="18" charset="0"/>
              </a:rPr>
              <a:t>115</a:t>
            </a:r>
          </a:p>
          <a:p>
            <a:pPr lvl="1"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latin typeface="Cambria" pitchFamily="18" charset="0"/>
              </a:rPr>
              <a:t>Confined Space: 	</a:t>
            </a:r>
            <a:r>
              <a:rPr lang="en-US" b="1" u="sng" dirty="0" smtClean="0">
                <a:latin typeface="Cambria" pitchFamily="18" charset="0"/>
              </a:rPr>
              <a:t>142</a:t>
            </a:r>
            <a:endParaRPr lang="en-US" b="1" dirty="0" smtClean="0">
              <a:latin typeface="Cambria" pitchFamily="18" charset="0"/>
            </a:endParaRPr>
          </a:p>
          <a:p>
            <a:pPr>
              <a:buClr>
                <a:schemeClr val="accent1">
                  <a:lumMod val="50000"/>
                </a:schemeClr>
              </a:buClr>
              <a:buNone/>
            </a:pPr>
            <a:endParaRPr lang="en-US" b="1" dirty="0" smtClean="0">
              <a:latin typeface="Cambria" pitchFamily="18" charset="0"/>
            </a:endParaRPr>
          </a:p>
          <a:p>
            <a:pPr>
              <a:buClr>
                <a:schemeClr val="accent1">
                  <a:lumMod val="50000"/>
                </a:schemeClr>
              </a:buClr>
            </a:pPr>
            <a:endParaRPr lang="en-US" b="1" dirty="0" smtClean="0">
              <a:latin typeface="Cambria" pitchFamily="18" charset="0"/>
            </a:endParaRPr>
          </a:p>
        </p:txBody>
      </p:sp>
      <p:pic>
        <p:nvPicPr>
          <p:cNvPr id="5" name="Picture 4" descr="100_18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2438" y="1371600"/>
            <a:ext cx="3332480" cy="24993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05201" y="5638800"/>
            <a:ext cx="2324099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_DSC12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4191000"/>
            <a:ext cx="3424718" cy="227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90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9800" y="2286000"/>
            <a:ext cx="2819400" cy="3262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Arial Black" pitchFamily="34" charset="0"/>
              </a:rPr>
              <a:t>Major Training Initiatives</a:t>
            </a:r>
            <a:endParaRPr lang="en-US" sz="40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solidFill>
                  <a:srgbClr val="C00000"/>
                </a:solidFill>
                <a:latin typeface="Cambria" pitchFamily="18" charset="0"/>
              </a:rPr>
              <a:t>Technical</a:t>
            </a:r>
          </a:p>
          <a:p>
            <a:pPr lvl="1"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latin typeface="Cambria" pitchFamily="18" charset="0"/>
              </a:rPr>
              <a:t>Basic Computer Ops: 	</a:t>
            </a:r>
            <a:r>
              <a:rPr lang="en-US" b="1" u="sng" dirty="0" smtClean="0">
                <a:latin typeface="Cambria" pitchFamily="18" charset="0"/>
              </a:rPr>
              <a:t>17</a:t>
            </a:r>
          </a:p>
          <a:p>
            <a:pPr lvl="1"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latin typeface="Cambria" pitchFamily="18" charset="0"/>
              </a:rPr>
              <a:t>Excel: 				</a:t>
            </a:r>
            <a:r>
              <a:rPr lang="en-US" b="1" u="sng" dirty="0" smtClean="0">
                <a:latin typeface="Cambria" pitchFamily="18" charset="0"/>
              </a:rPr>
              <a:t>10</a:t>
            </a:r>
          </a:p>
          <a:p>
            <a:pPr lvl="1"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latin typeface="Cambria" pitchFamily="18" charset="0"/>
              </a:rPr>
              <a:t>MS Project: 			</a:t>
            </a:r>
            <a:r>
              <a:rPr lang="en-US" b="1" u="sng" dirty="0" smtClean="0">
                <a:latin typeface="Cambria" pitchFamily="18" charset="0"/>
              </a:rPr>
              <a:t>7</a:t>
            </a:r>
          </a:p>
          <a:p>
            <a:pPr lvl="1"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latin typeface="Cambria" pitchFamily="18" charset="0"/>
              </a:rPr>
              <a:t>Building Envelope: 	</a:t>
            </a:r>
            <a:r>
              <a:rPr lang="en-US" b="1" u="sng" dirty="0" smtClean="0">
                <a:latin typeface="Cambria" pitchFamily="18" charset="0"/>
              </a:rPr>
              <a:t>76</a:t>
            </a:r>
          </a:p>
          <a:p>
            <a:pPr lvl="1">
              <a:buClr>
                <a:schemeClr val="accent1">
                  <a:lumMod val="50000"/>
                </a:schemeClr>
              </a:buClr>
            </a:pPr>
            <a:r>
              <a:rPr lang="en-US" b="1" dirty="0" err="1" smtClean="0">
                <a:latin typeface="Cambria" pitchFamily="18" charset="0"/>
              </a:rPr>
              <a:t>Com’l</a:t>
            </a:r>
            <a:r>
              <a:rPr lang="en-US" b="1" dirty="0" smtClean="0">
                <a:latin typeface="Cambria" pitchFamily="18" charset="0"/>
              </a:rPr>
              <a:t> Plan Reading: 	</a:t>
            </a:r>
            <a:r>
              <a:rPr lang="en-US" b="1" u="sng" dirty="0" smtClean="0">
                <a:latin typeface="Cambria" pitchFamily="18" charset="0"/>
              </a:rPr>
              <a:t>61</a:t>
            </a:r>
          </a:p>
          <a:p>
            <a:pPr lvl="1">
              <a:buClr>
                <a:schemeClr val="accent1">
                  <a:lumMod val="50000"/>
                </a:schemeClr>
              </a:buClr>
            </a:pPr>
            <a:r>
              <a:rPr lang="en-US" b="1" dirty="0" err="1" smtClean="0">
                <a:latin typeface="Cambria" pitchFamily="18" charset="0"/>
              </a:rPr>
              <a:t>Com’l</a:t>
            </a:r>
            <a:r>
              <a:rPr lang="en-US" b="1" dirty="0" smtClean="0">
                <a:latin typeface="Cambria" pitchFamily="18" charset="0"/>
              </a:rPr>
              <a:t> Estimating: 	</a:t>
            </a:r>
            <a:r>
              <a:rPr lang="en-US" b="1" u="sng" dirty="0" smtClean="0">
                <a:latin typeface="Cambria" pitchFamily="18" charset="0"/>
              </a:rPr>
              <a:t>26</a:t>
            </a:r>
            <a:endParaRPr lang="en-US" b="1" dirty="0" smtClean="0">
              <a:latin typeface="Cambria" pitchFamily="18" charset="0"/>
            </a:endParaRPr>
          </a:p>
          <a:p>
            <a:pPr>
              <a:buClr>
                <a:schemeClr val="accent1">
                  <a:lumMod val="50000"/>
                </a:schemeClr>
              </a:buClr>
              <a:buNone/>
            </a:pPr>
            <a:endParaRPr lang="en-US" b="1" dirty="0" smtClean="0">
              <a:latin typeface="Cambria" pitchFamily="18" charset="0"/>
            </a:endParaRPr>
          </a:p>
          <a:p>
            <a:pPr>
              <a:buClr>
                <a:schemeClr val="accent1">
                  <a:lumMod val="50000"/>
                </a:schemeClr>
              </a:buClr>
            </a:pPr>
            <a:endParaRPr lang="en-US" b="1" dirty="0" smtClean="0">
              <a:latin typeface="Cambria" pitchFamily="18" charset="0"/>
            </a:endParaRPr>
          </a:p>
        </p:txBody>
      </p:sp>
      <p:pic>
        <p:nvPicPr>
          <p:cNvPr id="4" name="Picture 3" descr="04-05-08 BE Window &amp; Door Seminar 001.jpg"/>
          <p:cNvPicPr>
            <a:picLocks noChangeAspect="1"/>
          </p:cNvPicPr>
          <p:nvPr/>
        </p:nvPicPr>
        <p:blipFill>
          <a:blip r:embed="rId4" cstate="print"/>
          <a:srcRect l="34375" t="13194" r="17448" b="50347"/>
          <a:stretch>
            <a:fillRect/>
          </a:stretch>
        </p:blipFill>
        <p:spPr>
          <a:xfrm>
            <a:off x="6019800" y="4953000"/>
            <a:ext cx="2819400" cy="1600200"/>
          </a:xfrm>
          <a:prstGeom prst="rect">
            <a:avLst/>
          </a:prstGeom>
        </p:spPr>
      </p:pic>
      <p:pic>
        <p:nvPicPr>
          <p:cNvPr id="7" name="Picture 6" descr="Exce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00800" y="1295400"/>
            <a:ext cx="914400" cy="914400"/>
          </a:xfrm>
          <a:prstGeom prst="rect">
            <a:avLst/>
          </a:prstGeom>
        </p:spPr>
      </p:pic>
      <p:pic>
        <p:nvPicPr>
          <p:cNvPr id="8" name="Picture 7" descr="microsoft project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67600" y="1219200"/>
            <a:ext cx="990600" cy="990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05201" y="5638800"/>
            <a:ext cx="2324099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53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Arial Black" pitchFamily="34" charset="0"/>
              </a:rPr>
              <a:t>Major Training Initiatives</a:t>
            </a:r>
            <a:endParaRPr lang="en-US" sz="40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solidFill>
                  <a:srgbClr val="C00000"/>
                </a:solidFill>
                <a:latin typeface="Cambria" pitchFamily="18" charset="0"/>
              </a:rPr>
              <a:t>Supervisory/Management</a:t>
            </a:r>
          </a:p>
          <a:p>
            <a:pPr lvl="1"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latin typeface="Cambria" pitchFamily="18" charset="0"/>
              </a:rPr>
              <a:t>Crew Leadership: 			</a:t>
            </a:r>
            <a:r>
              <a:rPr lang="en-US" b="1" u="sng" dirty="0" smtClean="0">
                <a:latin typeface="Cambria" pitchFamily="18" charset="0"/>
              </a:rPr>
              <a:t>124</a:t>
            </a:r>
          </a:p>
          <a:p>
            <a:pPr lvl="1"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latin typeface="Cambria" pitchFamily="18" charset="0"/>
              </a:rPr>
              <a:t>AGC STP: 					</a:t>
            </a:r>
            <a:r>
              <a:rPr lang="en-US" b="1" u="sng" dirty="0" smtClean="0">
                <a:latin typeface="Cambria" pitchFamily="18" charset="0"/>
              </a:rPr>
              <a:t>1172</a:t>
            </a:r>
          </a:p>
          <a:p>
            <a:pPr lvl="1"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latin typeface="Cambria" pitchFamily="18" charset="0"/>
              </a:rPr>
              <a:t>Project Management: 			</a:t>
            </a:r>
            <a:r>
              <a:rPr lang="en-US" b="1" u="sng" dirty="0" smtClean="0">
                <a:latin typeface="Cambria" pitchFamily="18" charset="0"/>
              </a:rPr>
              <a:t>43</a:t>
            </a:r>
          </a:p>
          <a:p>
            <a:pPr lvl="1"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latin typeface="Cambria" pitchFamily="18" charset="0"/>
              </a:rPr>
              <a:t>Customized Management Prgms: 	</a:t>
            </a:r>
            <a:r>
              <a:rPr lang="en-US" b="1" u="sng" dirty="0" smtClean="0">
                <a:latin typeface="Cambria" pitchFamily="18" charset="0"/>
              </a:rPr>
              <a:t>35</a:t>
            </a:r>
            <a:endParaRPr lang="en-US" b="1" dirty="0" smtClean="0">
              <a:latin typeface="Cambria" pitchFamily="18" charset="0"/>
            </a:endParaRPr>
          </a:p>
          <a:p>
            <a:pPr>
              <a:buClr>
                <a:schemeClr val="accent1">
                  <a:lumMod val="50000"/>
                </a:schemeClr>
              </a:buClr>
              <a:buNone/>
            </a:pPr>
            <a:endParaRPr lang="en-US" b="1" dirty="0" smtClean="0">
              <a:latin typeface="Cambria" pitchFamily="18" charset="0"/>
            </a:endParaRPr>
          </a:p>
          <a:p>
            <a:pPr>
              <a:buClr>
                <a:schemeClr val="accent1">
                  <a:lumMod val="50000"/>
                </a:schemeClr>
              </a:buClr>
            </a:pPr>
            <a:endParaRPr lang="en-US" b="1" dirty="0" smtClean="0">
              <a:latin typeface="Cambria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5201" y="5638800"/>
            <a:ext cx="2324099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endyBraultPhoto-5815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8830" y="4267200"/>
            <a:ext cx="355657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97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Arial Black" pitchFamily="34" charset="0"/>
              </a:rPr>
              <a:t>Outreach Activities</a:t>
            </a:r>
            <a:endParaRPr lang="en-US" sz="40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solidFill>
                  <a:srgbClr val="C00000"/>
                </a:solidFill>
                <a:latin typeface="Cambria" pitchFamily="18" charset="0"/>
              </a:rPr>
              <a:t>Funding Organizations</a:t>
            </a:r>
          </a:p>
          <a:p>
            <a:pPr lvl="1">
              <a:buClr>
                <a:schemeClr val="accent1">
                  <a:lumMod val="50000"/>
                </a:schemeClr>
              </a:buClr>
            </a:pPr>
            <a:r>
              <a:rPr lang="en-US" sz="2400" b="1" dirty="0" smtClean="0">
                <a:latin typeface="Cambria" pitchFamily="18" charset="0"/>
              </a:rPr>
              <a:t>AGC</a:t>
            </a:r>
          </a:p>
          <a:p>
            <a:pPr lvl="1">
              <a:buClr>
                <a:schemeClr val="accent1">
                  <a:lumMod val="50000"/>
                </a:schemeClr>
              </a:buClr>
            </a:pPr>
            <a:r>
              <a:rPr lang="en-US" sz="2400" b="1" dirty="0" smtClean="0">
                <a:latin typeface="Cambria" pitchFamily="18" charset="0"/>
              </a:rPr>
              <a:t>CITT</a:t>
            </a:r>
          </a:p>
          <a:p>
            <a:pPr lvl="1">
              <a:buClr>
                <a:schemeClr val="accent1">
                  <a:lumMod val="50000"/>
                </a:schemeClr>
              </a:buClr>
            </a:pPr>
            <a:r>
              <a:rPr lang="en-US" sz="2400" b="1" dirty="0" smtClean="0">
                <a:latin typeface="Cambria" pitchFamily="18" charset="0"/>
              </a:rPr>
              <a:t>Hamilton Construction</a:t>
            </a:r>
          </a:p>
          <a:p>
            <a:pPr lvl="1">
              <a:buClr>
                <a:schemeClr val="accent1">
                  <a:lumMod val="50000"/>
                </a:schemeClr>
              </a:buClr>
            </a:pPr>
            <a:r>
              <a:rPr lang="en-US" sz="2400" b="1" dirty="0" smtClean="0">
                <a:latin typeface="Cambria" pitchFamily="18" charset="0"/>
              </a:rPr>
              <a:t>ODOT/BOLI</a:t>
            </a:r>
          </a:p>
          <a:p>
            <a:pPr lvl="1">
              <a:buClr>
                <a:schemeClr val="accent1">
                  <a:lumMod val="50000"/>
                </a:schemeClr>
              </a:buClr>
            </a:pPr>
            <a:r>
              <a:rPr lang="en-US" sz="2400" b="1" dirty="0" smtClean="0">
                <a:latin typeface="Cambria" pitchFamily="18" charset="0"/>
              </a:rPr>
              <a:t>Epping Family Foundation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05201" y="5638800"/>
            <a:ext cx="2324099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990600" y="4419600"/>
            <a:ext cx="6886575" cy="1600200"/>
            <a:chOff x="1524000" y="4800600"/>
            <a:chExt cx="6886575" cy="1878398"/>
          </a:xfrm>
        </p:grpSpPr>
        <p:pic>
          <p:nvPicPr>
            <p:cNvPr id="4" name="Picture 3" descr="Hamilton Logo with name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0" y="5791200"/>
              <a:ext cx="2000504" cy="887798"/>
            </a:xfrm>
            <a:prstGeom prst="rect">
              <a:avLst/>
            </a:prstGeom>
          </p:spPr>
        </p:pic>
        <p:pic>
          <p:nvPicPr>
            <p:cNvPr id="5" name="Picture 4" descr="agc_2color.t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67400" y="5029200"/>
              <a:ext cx="1676400" cy="628896"/>
            </a:xfrm>
            <a:prstGeom prst="rect">
              <a:avLst/>
            </a:prstGeom>
          </p:spPr>
        </p:pic>
        <p:pic>
          <p:nvPicPr>
            <p:cNvPr id="6" name="Picture 5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0" y="5943600"/>
              <a:ext cx="1524000" cy="685800"/>
            </a:xfrm>
            <a:prstGeom prst="rect">
              <a:avLst/>
            </a:prstGeom>
          </p:spPr>
        </p:pic>
        <p:pic>
          <p:nvPicPr>
            <p:cNvPr id="7" name="Picture 6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4800600"/>
              <a:ext cx="1219200" cy="9906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 descr="The Autzen Foundation Logo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91200" y="5867400"/>
              <a:ext cx="2394059" cy="352425"/>
            </a:xfrm>
            <a:prstGeom prst="rect">
              <a:avLst/>
            </a:prstGeom>
          </p:spPr>
        </p:pic>
        <p:pic>
          <p:nvPicPr>
            <p:cNvPr id="9" name="Picture 8" descr="The Irwin Foundation logo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86400" y="6296025"/>
              <a:ext cx="2924175" cy="25717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981200" y="4800600"/>
              <a:ext cx="2438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C00000"/>
                  </a:solidFill>
                  <a:latin typeface="Cambria" pitchFamily="18" charset="0"/>
                </a:rPr>
                <a:t>CITT</a:t>
              </a:r>
              <a:endParaRPr lang="en-US" sz="1600" b="1" dirty="0">
                <a:solidFill>
                  <a:srgbClr val="C00000"/>
                </a:solidFill>
                <a:latin typeface="Cambri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4159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>
                <a:latin typeface="Arial Black" pitchFamily="34" charset="0"/>
              </a:rPr>
              <a:t>Outreach Partners &amp; Participants</a:t>
            </a:r>
            <a:endParaRPr lang="en-US" sz="40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latin typeface="Cambria" pitchFamily="18" charset="0"/>
              </a:rPr>
              <a:t>High School &amp; Middle School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latin typeface="Cambria" pitchFamily="18" charset="0"/>
              </a:rPr>
              <a:t>Career Fair Attendees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latin typeface="Cambria" pitchFamily="18" charset="0"/>
              </a:rPr>
              <a:t>Constructing Hope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latin typeface="Cambria" pitchFamily="18" charset="0"/>
              </a:rPr>
              <a:t>Youth Employment Institute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latin typeface="Cambria" pitchFamily="18" charset="0"/>
              </a:rPr>
              <a:t>Oregon Tradeswomen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latin typeface="Cambria" pitchFamily="18" charset="0"/>
              </a:rPr>
              <a:t>Grand Ronde Tribes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latin typeface="Cambria" pitchFamily="18" charset="0"/>
              </a:rPr>
              <a:t>Siletz Tribes &amp; Head Start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latin typeface="Cambria" pitchFamily="18" charset="0"/>
              </a:rPr>
              <a:t>Work Systems Inc.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en-US" b="1" dirty="0" smtClean="0">
                <a:latin typeface="Cambria" pitchFamily="18" charset="0"/>
              </a:rPr>
              <a:t>City of Portland </a:t>
            </a:r>
            <a:br>
              <a:rPr lang="en-US" b="1" dirty="0" smtClean="0">
                <a:latin typeface="Cambria" pitchFamily="18" charset="0"/>
              </a:rPr>
            </a:br>
            <a:r>
              <a:rPr lang="en-US" b="1" dirty="0" smtClean="0">
                <a:latin typeface="Cambria" pitchFamily="18" charset="0"/>
              </a:rPr>
              <a:t>Youth Programs</a:t>
            </a:r>
          </a:p>
          <a:p>
            <a:pPr>
              <a:buClr>
                <a:schemeClr val="accent1">
                  <a:lumMod val="50000"/>
                </a:schemeClr>
              </a:buClr>
              <a:buNone/>
            </a:pPr>
            <a:endParaRPr lang="en-US" b="1" dirty="0" smtClean="0">
              <a:latin typeface="Cambria" pitchFamily="18" charset="0"/>
            </a:endParaRPr>
          </a:p>
          <a:p>
            <a:pPr>
              <a:buClr>
                <a:schemeClr val="accent1">
                  <a:lumMod val="50000"/>
                </a:schemeClr>
              </a:buClr>
            </a:pPr>
            <a:endParaRPr lang="en-US" b="1" dirty="0" smtClean="0">
              <a:latin typeface="Cambria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5" t="13132" r="8960" b="21931"/>
          <a:stretch/>
        </p:blipFill>
        <p:spPr bwMode="auto">
          <a:xfrm>
            <a:off x="6096000" y="2514600"/>
            <a:ext cx="2590800" cy="838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ce_academy_mi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1524000"/>
            <a:ext cx="2643187" cy="705378"/>
          </a:xfrm>
          <a:prstGeom prst="rect">
            <a:avLst/>
          </a:prstGeom>
        </p:spPr>
      </p:pic>
      <p:pic>
        <p:nvPicPr>
          <p:cNvPr id="7" name="Picture 6" descr="OTI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3600" y="3581400"/>
            <a:ext cx="2921718" cy="430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05201" y="5638800"/>
            <a:ext cx="2324099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6" cstate="print"/>
          <a:srcRect t="4448"/>
          <a:stretch>
            <a:fillRect/>
          </a:stretch>
        </p:blipFill>
        <p:spPr bwMode="auto">
          <a:xfrm>
            <a:off x="4953000" y="4267200"/>
            <a:ext cx="397668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86644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237186" y="228600"/>
            <a:ext cx="868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June 6, 2014 Board of Directors Meeting</a:t>
            </a: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237186" y="1859340"/>
            <a:ext cx="8686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 dirty="0" smtClean="0">
                <a:solidFill>
                  <a:srgbClr val="000000"/>
                </a:solidFill>
              </a:rPr>
              <a:t>Call to Order /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 dirty="0" smtClean="0">
                <a:solidFill>
                  <a:srgbClr val="000000"/>
                </a:solidFill>
              </a:rPr>
              <a:t>Pledge of Allegiance</a:t>
            </a:r>
          </a:p>
        </p:txBody>
      </p:sp>
    </p:spTree>
    <p:extLst>
      <p:ext uri="{BB962C8B-B14F-4D97-AF65-F5344CB8AC3E}">
        <p14:creationId xmlns:p14="http://schemas.microsoft.com/office/powerpoint/2010/main" val="1581348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342007" y="76200"/>
          <a:ext cx="8459986" cy="670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5" name="Worksheet" r:id="rId3" imgW="8553551" imgH="6934242" progId="Excel.Sheet.8">
                  <p:link updateAutomatic="1"/>
                </p:oleObj>
              </mc:Choice>
              <mc:Fallback>
                <p:oleObj name="Worksheet" r:id="rId3" imgW="8553551" imgH="6934242" progId="Excel.Sheet.8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007" y="76200"/>
                        <a:ext cx="8459986" cy="670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71838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056599"/>
              </p:ext>
            </p:extLst>
          </p:nvPr>
        </p:nvGraphicFramePr>
        <p:xfrm>
          <a:off x="304800" y="171450"/>
          <a:ext cx="8486775" cy="651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1" name="Worksheet" r:id="rId3" imgW="8486657" imgH="6515189" progId="Excel.Sheet.8">
                  <p:link updateAutomatic="1"/>
                </p:oleObj>
              </mc:Choice>
              <mc:Fallback>
                <p:oleObj name="Worksheet" r:id="rId3" imgW="8486657" imgH="6515189" progId="Excel.Sheet.8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71450"/>
                        <a:ext cx="8486775" cy="651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- 1 -</a:t>
            </a:r>
            <a:endParaRPr lang="en-US" sz="1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0862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- 2 -</a:t>
            </a:r>
            <a:endParaRPr lang="en-US" sz="1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259864"/>
              </p:ext>
            </p:extLst>
          </p:nvPr>
        </p:nvGraphicFramePr>
        <p:xfrm>
          <a:off x="295275" y="171450"/>
          <a:ext cx="8553450" cy="610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4" name="Worksheet" r:id="rId3" imgW="8553551" imgH="6105591" progId="Excel.Sheet.8">
                  <p:link updateAutomatic="1"/>
                </p:oleObj>
              </mc:Choice>
              <mc:Fallback>
                <p:oleObj name="Worksheet" r:id="rId3" imgW="8553551" imgH="6105591" progId="Excel.Sheet.8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" y="171450"/>
                        <a:ext cx="8553450" cy="610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31754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- 3 -</a:t>
            </a:r>
            <a:endParaRPr lang="en-US" sz="1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9683514"/>
              </p:ext>
            </p:extLst>
          </p:nvPr>
        </p:nvGraphicFramePr>
        <p:xfrm>
          <a:off x="295275" y="171450"/>
          <a:ext cx="8553450" cy="642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8" name="Worksheet" r:id="rId3" imgW="8553551" imgH="6429271" progId="Excel.Sheet.8">
                  <p:link updateAutomatic="1"/>
                </p:oleObj>
              </mc:Choice>
              <mc:Fallback>
                <p:oleObj name="Worksheet" r:id="rId3" imgW="8553551" imgH="6429271" progId="Excel.Sheet.8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" y="171450"/>
                        <a:ext cx="8553450" cy="642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0542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19075" y="2728317"/>
            <a:ext cx="870585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1200"/>
              </a:spcAft>
            </a:pPr>
            <a:r>
              <a:rPr lang="en-US" sz="3600" dirty="0">
                <a:solidFill>
                  <a:srgbClr val="000000"/>
                </a:solidFill>
              </a:rPr>
              <a:t>New President</a:t>
            </a:r>
            <a:endParaRPr lang="en-US" sz="3600" b="1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ts val="1200"/>
              </a:spcAft>
            </a:pPr>
            <a:r>
              <a:rPr lang="en-US" sz="3600" dirty="0" smtClean="0">
                <a:solidFill>
                  <a:srgbClr val="000000"/>
                </a:solidFill>
              </a:rPr>
              <a:t>David </a:t>
            </a:r>
            <a:r>
              <a:rPr lang="en-US" sz="3600" dirty="0" err="1" smtClean="0">
                <a:solidFill>
                  <a:srgbClr val="000000"/>
                </a:solidFill>
              </a:rPr>
              <a:t>Zagorodney</a:t>
            </a:r>
            <a:endParaRPr lang="en-US" sz="3600" dirty="0" smtClean="0">
              <a:solidFill>
                <a:srgbClr val="000000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37186" y="228600"/>
            <a:ext cx="868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June 6, 2014 Board </a:t>
            </a:r>
            <a:r>
              <a:rPr lang="en-US" sz="2000" b="1" dirty="0">
                <a:solidFill>
                  <a:srgbClr val="000000"/>
                </a:solidFill>
              </a:rPr>
              <a:t>of Directors Meeting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624840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Agenda Item 8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916" y="1714857"/>
            <a:ext cx="310134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2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18136" y="1836003"/>
            <a:ext cx="8686800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1200"/>
              </a:spcAft>
            </a:pPr>
            <a:r>
              <a:rPr lang="en-US" sz="4800" dirty="0" smtClean="0">
                <a:solidFill>
                  <a:srgbClr val="000000"/>
                </a:solidFill>
              </a:rPr>
              <a:t>Investment Account </a:t>
            </a:r>
            <a:r>
              <a:rPr lang="en-US" sz="4800" dirty="0" smtClean="0">
                <a:solidFill>
                  <a:srgbClr val="000000"/>
                </a:solidFill>
              </a:rPr>
              <a:t>Report</a:t>
            </a:r>
          </a:p>
          <a:p>
            <a:pPr algn="ctr" eaLnBrk="1" fontAlgn="base" hangingPunct="1">
              <a:spcBef>
                <a:spcPct val="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Andrew Carter, </a:t>
            </a:r>
            <a:r>
              <a:rPr lang="en-US" sz="2800" dirty="0" smtClean="0">
                <a:solidFill>
                  <a:srgbClr val="000000"/>
                </a:solidFill>
              </a:rPr>
              <a:t>Morgan Stanley</a:t>
            </a:r>
            <a:endParaRPr lang="en-US" sz="2800" dirty="0" smtClean="0">
              <a:solidFill>
                <a:srgbClr val="000000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37186" y="228600"/>
            <a:ext cx="868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June 6, 2014 Board </a:t>
            </a:r>
            <a:r>
              <a:rPr lang="en-US" sz="2000" b="1" dirty="0">
                <a:solidFill>
                  <a:srgbClr val="000000"/>
                </a:solidFill>
              </a:rPr>
              <a:t>of Directors Meeting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624840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Agenda Item 9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39441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+mn-lt"/>
                <a:cs typeface="Calibri" pitchFamily="34" charset="0"/>
              </a:rPr>
              <a:t>Oregon-Columbia Chapter AGC</a:t>
            </a:r>
            <a:endParaRPr lang="en-US" dirty="0">
              <a:solidFill>
                <a:srgbClr val="FFFFFF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95600"/>
            <a:ext cx="8229600" cy="3413760"/>
          </a:xfrm>
        </p:spPr>
        <p:txBody>
          <a:bodyPr/>
          <a:lstStyle/>
          <a:p>
            <a:pPr algn="ctr"/>
            <a:endParaRPr lang="en-US" dirty="0" smtClean="0"/>
          </a:p>
          <a:p>
            <a:pPr marL="18288" indent="0" algn="ctr">
              <a:buNone/>
            </a:pPr>
            <a:r>
              <a:rPr lang="en-US" sz="3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Reserve Account Update</a:t>
            </a:r>
          </a:p>
          <a:p>
            <a:pPr marL="18288" indent="0" algn="ctr">
              <a:buNone/>
            </a:pPr>
            <a:r>
              <a:rPr lang="en-US" sz="3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6, 2014</a:t>
            </a:r>
            <a:endParaRPr lang="en-US" sz="3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8853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5480833"/>
              </p:ext>
            </p:extLst>
          </p:nvPr>
        </p:nvGraphicFramePr>
        <p:xfrm>
          <a:off x="228600" y="2420938"/>
          <a:ext cx="8669338" cy="297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Worksheet" r:id="rId4" imgW="8524959" imgH="2924189" progId="Excel.Sheet.8">
                  <p:embed/>
                </p:oleObj>
              </mc:Choice>
              <mc:Fallback>
                <p:oleObj name="Worksheet" r:id="rId4" imgW="8524959" imgH="2924189" progId="Excel.Shee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420938"/>
                        <a:ext cx="8669338" cy="29733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Text Box 7"/>
          <p:cNvSpPr txBox="1">
            <a:spLocks noChangeArrowheads="1"/>
          </p:cNvSpPr>
          <p:nvPr/>
        </p:nvSpPr>
        <p:spPr bwMode="auto">
          <a:xfrm>
            <a:off x="1662817" y="71438"/>
            <a:ext cx="65121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AGC Reserve Account Performance Comparison</a:t>
            </a:r>
          </a:p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as of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May 30, 2014</a:t>
            </a:r>
            <a:endParaRPr lang="en-US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270649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8264"/>
            <a:ext cx="8077200" cy="624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169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t="4041" r="2886" b="1241"/>
          <a:stretch/>
        </p:blipFill>
        <p:spPr bwMode="auto">
          <a:xfrm>
            <a:off x="543560" y="320040"/>
            <a:ext cx="8056880" cy="621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232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kari\AppData\Local\Microsoft\Windows\Temporary Internet Files\Content.IE5\Y113ISZT\MP900177764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786" y="990600"/>
            <a:ext cx="6705600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37186" y="228600"/>
            <a:ext cx="868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June 6, 2014 Board of Directors Meeting</a:t>
            </a:r>
          </a:p>
        </p:txBody>
      </p:sp>
    </p:spTree>
    <p:extLst>
      <p:ext uri="{BB962C8B-B14F-4D97-AF65-F5344CB8AC3E}">
        <p14:creationId xmlns:p14="http://schemas.microsoft.com/office/powerpoint/2010/main" val="26282890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4320" r="3096" b="1085"/>
          <a:stretch/>
        </p:blipFill>
        <p:spPr bwMode="auto">
          <a:xfrm>
            <a:off x="543560" y="309880"/>
            <a:ext cx="8056880" cy="623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3738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3664" r="2420" b="1497"/>
          <a:stretch/>
        </p:blipFill>
        <p:spPr bwMode="auto">
          <a:xfrm>
            <a:off x="543560" y="314960"/>
            <a:ext cx="8056880" cy="622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320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t="2659" r="2281"/>
          <a:stretch/>
        </p:blipFill>
        <p:spPr bwMode="auto">
          <a:xfrm>
            <a:off x="533400" y="290138"/>
            <a:ext cx="8077200" cy="627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643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4320" r="2143" b="1240"/>
          <a:stretch/>
        </p:blipFill>
        <p:spPr bwMode="auto">
          <a:xfrm>
            <a:off x="518160" y="314961"/>
            <a:ext cx="8107680" cy="622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7232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" t="5835" r="2231" b="1742"/>
          <a:stretch/>
        </p:blipFill>
        <p:spPr bwMode="auto">
          <a:xfrm>
            <a:off x="462280" y="330200"/>
            <a:ext cx="8219440" cy="61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516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t="4566" r="1946"/>
          <a:stretch/>
        </p:blipFill>
        <p:spPr bwMode="auto">
          <a:xfrm>
            <a:off x="533400" y="318539"/>
            <a:ext cx="8077200" cy="622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5239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" t="6574" r="2799" b="1269"/>
          <a:stretch/>
        </p:blipFill>
        <p:spPr bwMode="auto">
          <a:xfrm>
            <a:off x="457200" y="340360"/>
            <a:ext cx="8229600" cy="617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270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" t="6912" r="2436"/>
          <a:stretch/>
        </p:blipFill>
        <p:spPr bwMode="auto">
          <a:xfrm>
            <a:off x="441960" y="317616"/>
            <a:ext cx="8260080" cy="622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0498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" t="4372" r="2467"/>
          <a:stretch/>
        </p:blipFill>
        <p:spPr bwMode="auto">
          <a:xfrm>
            <a:off x="584200" y="325467"/>
            <a:ext cx="7975600" cy="62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251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" t="5728" r="1637" b="2246"/>
          <a:stretch/>
        </p:blipFill>
        <p:spPr bwMode="auto">
          <a:xfrm>
            <a:off x="378460" y="340360"/>
            <a:ext cx="8387080" cy="617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6601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237186" y="1843087"/>
            <a:ext cx="8686799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 dirty="0" smtClean="0">
                <a:solidFill>
                  <a:srgbClr val="000000"/>
                </a:solidFill>
              </a:rPr>
              <a:t>Antitrust Policy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37186" y="228600"/>
            <a:ext cx="868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June 6, 2014 Board </a:t>
            </a:r>
            <a:r>
              <a:rPr lang="en-US" sz="2000" b="1" dirty="0">
                <a:solidFill>
                  <a:srgbClr val="000000"/>
                </a:solidFill>
              </a:rPr>
              <a:t>of Directors Meeting</a:t>
            </a:r>
          </a:p>
        </p:txBody>
      </p:sp>
    </p:spTree>
    <p:extLst>
      <p:ext uri="{BB962C8B-B14F-4D97-AF65-F5344CB8AC3E}">
        <p14:creationId xmlns:p14="http://schemas.microsoft.com/office/powerpoint/2010/main" val="13049086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" t="4432" r="1637"/>
          <a:stretch/>
        </p:blipFill>
        <p:spPr bwMode="auto">
          <a:xfrm>
            <a:off x="528320" y="334010"/>
            <a:ext cx="8087360" cy="618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970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99013"/>
              </p:ext>
            </p:extLst>
          </p:nvPr>
        </p:nvGraphicFramePr>
        <p:xfrm>
          <a:off x="428625" y="1704975"/>
          <a:ext cx="8286750" cy="344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Worksheet" r:id="rId3" imgW="8286784" imgH="3448165" progId="Excel.Sheet.12">
                  <p:embed/>
                </p:oleObj>
              </mc:Choice>
              <mc:Fallback>
                <p:oleObj name="Worksheet" r:id="rId3" imgW="8286784" imgH="344816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8625" y="1704975"/>
                        <a:ext cx="8286750" cy="3448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3632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83" y="1957182"/>
            <a:ext cx="8297434" cy="294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284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" t="6408" r="1968" b="3094"/>
          <a:stretch/>
        </p:blipFill>
        <p:spPr bwMode="auto">
          <a:xfrm>
            <a:off x="396240" y="375920"/>
            <a:ext cx="8351520" cy="610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901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+mn-lt"/>
                <a:cs typeface="Calibri" pitchFamily="34" charset="0"/>
              </a:rPr>
              <a:t>Oregon-Columbia Chapter AGC</a:t>
            </a:r>
            <a:endParaRPr lang="en-US" dirty="0">
              <a:solidFill>
                <a:srgbClr val="FFFFFF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95600"/>
            <a:ext cx="8229600" cy="3413760"/>
          </a:xfrm>
        </p:spPr>
        <p:txBody>
          <a:bodyPr/>
          <a:lstStyle/>
          <a:p>
            <a:pPr algn="ctr"/>
            <a:endParaRPr lang="en-US" dirty="0" smtClean="0"/>
          </a:p>
          <a:p>
            <a:pPr marL="18288" indent="0" algn="ctr">
              <a:buNone/>
            </a:pPr>
            <a:r>
              <a:rPr lang="en-US" sz="3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Reserve Account Update</a:t>
            </a:r>
          </a:p>
          <a:p>
            <a:pPr marL="18288" indent="0" algn="ctr">
              <a:buNone/>
            </a:pPr>
            <a:r>
              <a:rPr lang="en-US" sz="3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6, 2014</a:t>
            </a:r>
            <a:endParaRPr lang="en-US" sz="3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93500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052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13740" y="990600"/>
            <a:ext cx="8686800" cy="226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 dirty="0" smtClean="0">
                <a:solidFill>
                  <a:srgbClr val="000000"/>
                </a:solidFill>
              </a:rPr>
              <a:t>Association Updates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461963" indent="-228600" eaLnBrk="1" fontAlgn="base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SAIF Corporation Update</a:t>
            </a:r>
          </a:p>
          <a:p>
            <a:pPr marL="461963" indent="-22860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Construction Contractors Board Update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37186" y="228600"/>
            <a:ext cx="868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June 6, 2014 Board </a:t>
            </a:r>
            <a:r>
              <a:rPr lang="en-US" sz="2000" b="1" dirty="0">
                <a:solidFill>
                  <a:srgbClr val="000000"/>
                </a:solidFill>
              </a:rPr>
              <a:t>of Directors Meeting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81462" y="6248400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Agenda Item 10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89122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13740" y="990600"/>
            <a:ext cx="8686800" cy="319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 dirty="0" smtClean="0">
                <a:solidFill>
                  <a:srgbClr val="000000"/>
                </a:solidFill>
              </a:rPr>
              <a:t>Events Update</a:t>
            </a:r>
            <a:endParaRPr lang="en-US" sz="1200" dirty="0" smtClean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100" dirty="0" smtClean="0">
              <a:solidFill>
                <a:srgbClr val="000000"/>
              </a:solidFill>
            </a:endParaRPr>
          </a:p>
          <a:p>
            <a:pPr marL="457200" indent="-234950" eaLnBrk="1" fontAlgn="base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Top Shot: June 20</a:t>
            </a:r>
          </a:p>
          <a:p>
            <a:pPr marL="457200" indent="-234950" eaLnBrk="1" fontAlgn="base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Golf Tournament: July 11</a:t>
            </a:r>
          </a:p>
          <a:p>
            <a:pPr marL="457200" indent="-234950" eaLnBrk="1" fontAlgn="base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AGCA Safety &amp; Health </a:t>
            </a:r>
            <a:r>
              <a:rPr lang="en-US" sz="2400" dirty="0">
                <a:solidFill>
                  <a:srgbClr val="000000"/>
                </a:solidFill>
              </a:rPr>
              <a:t>Committee </a:t>
            </a:r>
            <a:r>
              <a:rPr lang="en-US" sz="2400" dirty="0" smtClean="0">
                <a:solidFill>
                  <a:srgbClr val="000000"/>
                </a:solidFill>
              </a:rPr>
              <a:t>Meeting: July 16–18</a:t>
            </a:r>
            <a:endParaRPr lang="en-US" sz="2400" dirty="0">
              <a:solidFill>
                <a:srgbClr val="000000"/>
              </a:solidFill>
            </a:endParaRPr>
          </a:p>
          <a:p>
            <a:pPr marL="457200" indent="-234950" eaLnBrk="1" fontAlgn="base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Summer Convention: August </a:t>
            </a:r>
            <a:r>
              <a:rPr lang="en-US" sz="2400" dirty="0">
                <a:solidFill>
                  <a:srgbClr val="000000"/>
                </a:solidFill>
              </a:rPr>
              <a:t>7–9</a:t>
            </a:r>
          </a:p>
          <a:p>
            <a:pPr marL="457200" indent="-234950" eaLnBrk="1" fontAlgn="base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SIR </a:t>
            </a:r>
            <a:r>
              <a:rPr lang="en-US" sz="2400" dirty="0" smtClean="0">
                <a:solidFill>
                  <a:srgbClr val="000000"/>
                </a:solidFill>
              </a:rPr>
              <a:t>Awards: November 1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37186" y="228600"/>
            <a:ext cx="868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June 6, 2014 Board </a:t>
            </a:r>
            <a:r>
              <a:rPr lang="en-US" sz="2000" b="1" dirty="0">
                <a:solidFill>
                  <a:srgbClr val="000000"/>
                </a:solidFill>
              </a:rPr>
              <a:t>of Directors Meeting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81462" y="6248400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Agenda Item 11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281495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13740" y="990600"/>
            <a:ext cx="8686800" cy="606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 dirty="0" smtClean="0">
                <a:solidFill>
                  <a:srgbClr val="000000"/>
                </a:solidFill>
              </a:rPr>
              <a:t>SIR Award Recipients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100" dirty="0" smtClean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</a:rPr>
              <a:t>Jack </a:t>
            </a:r>
            <a:r>
              <a:rPr lang="en-US" sz="3200" b="1" dirty="0" err="1" smtClean="0">
                <a:solidFill>
                  <a:srgbClr val="000000"/>
                </a:solidFill>
              </a:rPr>
              <a:t>Markgraf</a:t>
            </a:r>
            <a:r>
              <a:rPr lang="en-US" sz="3200" b="1" dirty="0" smtClean="0">
                <a:solidFill>
                  <a:srgbClr val="000000"/>
                </a:solidFill>
              </a:rPr>
              <a:t/>
            </a:r>
            <a:br>
              <a:rPr lang="en-US" sz="3200" b="1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Retired</a:t>
            </a:r>
            <a:r>
              <a:rPr lang="en-US" dirty="0">
                <a:solidFill>
                  <a:srgbClr val="000000"/>
                </a:solidFill>
              </a:rPr>
              <a:t>, Horizon Erectors</a:t>
            </a:r>
          </a:p>
          <a:p>
            <a:pPr algn="ctr" eaLnBrk="1" fontAlgn="base" hangingPunct="1">
              <a:spcBef>
                <a:spcPct val="0"/>
              </a:spcBef>
              <a:spcAft>
                <a:spcPts val="1200"/>
              </a:spcAft>
            </a:pPr>
            <a:r>
              <a:rPr lang="en-US" sz="3200" b="1" dirty="0" smtClean="0">
                <a:solidFill>
                  <a:srgbClr val="000000"/>
                </a:solidFill>
              </a:rPr>
              <a:t>Jim McKune</a:t>
            </a:r>
            <a:r>
              <a:rPr lang="en-US" sz="2400" b="1" dirty="0" smtClean="0">
                <a:solidFill>
                  <a:srgbClr val="000000"/>
                </a:solidFill>
              </a:rPr>
              <a:t/>
            </a:r>
            <a:br>
              <a:rPr lang="en-US" sz="2400" b="1" dirty="0" smtClean="0">
                <a:solidFill>
                  <a:srgbClr val="000000"/>
                </a:solidFill>
              </a:rPr>
            </a:br>
            <a:r>
              <a:rPr lang="en-US" dirty="0" err="1" smtClean="0">
                <a:solidFill>
                  <a:srgbClr val="000000"/>
                </a:solidFill>
              </a:rPr>
              <a:t>McKune</a:t>
            </a:r>
            <a:r>
              <a:rPr lang="en-US" dirty="0">
                <a:solidFill>
                  <a:srgbClr val="000000"/>
                </a:solidFill>
              </a:rPr>
              <a:t>, LLC</a:t>
            </a:r>
          </a:p>
          <a:p>
            <a:pPr algn="ctr" eaLnBrk="1" fontAlgn="base" hangingPunct="1">
              <a:spcBef>
                <a:spcPct val="0"/>
              </a:spcBef>
              <a:spcAft>
                <a:spcPts val="1200"/>
              </a:spcAft>
            </a:pPr>
            <a:r>
              <a:rPr lang="en-US" sz="3200" b="1" dirty="0" smtClean="0">
                <a:solidFill>
                  <a:srgbClr val="000000"/>
                </a:solidFill>
              </a:rPr>
              <a:t>David Rogge, PhD</a:t>
            </a:r>
            <a:r>
              <a:rPr lang="en-US" sz="2400" b="1" dirty="0" smtClean="0">
                <a:solidFill>
                  <a:srgbClr val="000000"/>
                </a:solidFill>
              </a:rPr>
              <a:t/>
            </a:r>
            <a:br>
              <a:rPr lang="en-US" sz="2400" b="1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Oregon State University Construction Engineering Management Professor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</a:rPr>
              <a:t>Scott Williams</a:t>
            </a:r>
            <a:r>
              <a:rPr lang="en-US" sz="2400" b="1" dirty="0" smtClean="0">
                <a:solidFill>
                  <a:srgbClr val="000000"/>
                </a:solidFill>
              </a:rPr>
              <a:t/>
            </a:r>
            <a:br>
              <a:rPr lang="en-US" sz="2400" b="1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President, Hamilton Construction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100" dirty="0" smtClean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100" dirty="0" smtClean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100" dirty="0" smtClean="0">
              <a:solidFill>
                <a:srgbClr val="000000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37186" y="228600"/>
            <a:ext cx="868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June 6, 2014 Board </a:t>
            </a:r>
            <a:r>
              <a:rPr lang="en-US" sz="2000" b="1" dirty="0">
                <a:solidFill>
                  <a:srgbClr val="000000"/>
                </a:solidFill>
              </a:rPr>
              <a:t>of Directors Meeting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81462" y="6248400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Agenda Item 11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54905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13740" y="990600"/>
            <a:ext cx="8686800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 dirty="0" smtClean="0">
                <a:solidFill>
                  <a:srgbClr val="000000"/>
                </a:solidFill>
              </a:rPr>
              <a:t>Governance: Results of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 dirty="0" smtClean="0">
                <a:solidFill>
                  <a:srgbClr val="000000"/>
                </a:solidFill>
              </a:rPr>
              <a:t>Board Survey</a:t>
            </a:r>
            <a:endParaRPr lang="en-US" sz="1200" dirty="0" smtClean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100" dirty="0" smtClean="0">
              <a:solidFill>
                <a:srgbClr val="000000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37186" y="228600"/>
            <a:ext cx="868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June 6, 2014 Board </a:t>
            </a:r>
            <a:r>
              <a:rPr lang="en-US" sz="2000" b="1" dirty="0">
                <a:solidFill>
                  <a:srgbClr val="000000"/>
                </a:solidFill>
              </a:rPr>
              <a:t>of Directors Meeting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81462" y="6248400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Agenda Item 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04333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237186" y="1843087"/>
            <a:ext cx="8686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 dirty="0" smtClean="0">
                <a:solidFill>
                  <a:srgbClr val="000000"/>
                </a:solidFill>
              </a:rPr>
              <a:t>Introductions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37186" y="228600"/>
            <a:ext cx="868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June 6, 2014 Board </a:t>
            </a:r>
            <a:r>
              <a:rPr lang="en-US" sz="2000" b="1" dirty="0">
                <a:solidFill>
                  <a:srgbClr val="000000"/>
                </a:solidFill>
              </a:rPr>
              <a:t>of Directors Meeting</a:t>
            </a:r>
          </a:p>
        </p:txBody>
      </p:sp>
    </p:spTree>
    <p:extLst>
      <p:ext uri="{BB962C8B-B14F-4D97-AF65-F5344CB8AC3E}">
        <p14:creationId xmlns:p14="http://schemas.microsoft.com/office/powerpoint/2010/main" val="821156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29000" y="5562600"/>
            <a:ext cx="2438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38" y="301752"/>
            <a:ext cx="7164324" cy="625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3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37186" y="228600"/>
            <a:ext cx="868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June 6, 2014 Board </a:t>
            </a:r>
            <a:r>
              <a:rPr lang="en-US" sz="2000" b="1" dirty="0">
                <a:solidFill>
                  <a:srgbClr val="000000"/>
                </a:solidFill>
              </a:rPr>
              <a:t>of Directors Meeting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81462" y="6248400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Agenda Item 12</a:t>
            </a:r>
            <a:endParaRPr lang="en-US" sz="1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58812"/>
            <a:ext cx="7162800" cy="472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2886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29000" y="5562600"/>
            <a:ext cx="2438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38" y="697230"/>
            <a:ext cx="7164324" cy="54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69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29000" y="5562600"/>
            <a:ext cx="2438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38" y="580644"/>
            <a:ext cx="7164324" cy="569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176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29000" y="5562600"/>
            <a:ext cx="2438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38" y="290322"/>
            <a:ext cx="7164324" cy="627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62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29000" y="5562600"/>
            <a:ext cx="2438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38" y="806958"/>
            <a:ext cx="7164324" cy="524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94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29000" y="5562600"/>
            <a:ext cx="2438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38" y="912114"/>
            <a:ext cx="7164324" cy="503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08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29000" y="5562600"/>
            <a:ext cx="2438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38" y="800100"/>
            <a:ext cx="716432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78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29000" y="5562600"/>
            <a:ext cx="2438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38" y="290322"/>
            <a:ext cx="7164324" cy="627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81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37186" y="980480"/>
            <a:ext cx="86868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1800"/>
              </a:spcAft>
            </a:pPr>
            <a:r>
              <a:rPr lang="en-US" sz="4800" dirty="0" smtClean="0">
                <a:solidFill>
                  <a:srgbClr val="000000"/>
                </a:solidFill>
              </a:rPr>
              <a:t>Major Committee Updates</a:t>
            </a:r>
          </a:p>
          <a:p>
            <a:pPr marL="457200" indent="-223838" eaLnBrk="1" fontAlgn="base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Legislative Committee Forum</a:t>
            </a:r>
          </a:p>
          <a:p>
            <a:pPr marL="457200" indent="-223838" eaLnBrk="1" fontAlgn="base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Workforce and Professional Development Committee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37186" y="228600"/>
            <a:ext cx="868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June 6, 2014 Board </a:t>
            </a:r>
            <a:r>
              <a:rPr lang="en-US" sz="2000" b="1" dirty="0">
                <a:solidFill>
                  <a:srgbClr val="000000"/>
                </a:solidFill>
              </a:rPr>
              <a:t>of Directors Meeting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38393" y="5867372"/>
            <a:ext cx="2675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810763" y="6248400"/>
            <a:ext cx="2076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Agenda Items 13</a:t>
            </a:r>
            <a:r>
              <a:rPr lang="en-US" sz="1600" dirty="0"/>
              <a:t>–</a:t>
            </a:r>
            <a:r>
              <a:rPr lang="en-US" sz="1600" dirty="0" smtClean="0"/>
              <a:t>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023230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37186" y="1828800"/>
            <a:ext cx="8686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 dirty="0" err="1" smtClean="0">
                <a:solidFill>
                  <a:srgbClr val="000000"/>
                </a:solidFill>
              </a:rPr>
              <a:t>Remonstrances</a:t>
            </a:r>
            <a:endParaRPr lang="en-US" sz="4800" dirty="0" smtClean="0">
              <a:solidFill>
                <a:srgbClr val="000000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37186" y="228600"/>
            <a:ext cx="868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June 6, 2014 Board of Directors Meeting</a:t>
            </a:r>
          </a:p>
        </p:txBody>
      </p:sp>
    </p:spTree>
    <p:extLst>
      <p:ext uri="{BB962C8B-B14F-4D97-AF65-F5344CB8AC3E}">
        <p14:creationId xmlns:p14="http://schemas.microsoft.com/office/powerpoint/2010/main" val="3368937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37186" y="973515"/>
            <a:ext cx="8686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1800"/>
              </a:spcAft>
            </a:pPr>
            <a:r>
              <a:rPr lang="en-US" sz="4800" dirty="0" smtClean="0">
                <a:solidFill>
                  <a:srgbClr val="000000"/>
                </a:solidFill>
              </a:rPr>
              <a:t>Business Councils/Task Forces</a:t>
            </a:r>
          </a:p>
          <a:p>
            <a:pPr marL="454025" indent="-234950" eaLnBrk="1" fontAlgn="base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Highway/Heavy/Utility Contractors Council</a:t>
            </a:r>
          </a:p>
          <a:p>
            <a:pPr marL="454025" indent="-234950" eaLnBrk="1" fontAlgn="base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Professional &amp; Industry Associates Council</a:t>
            </a:r>
            <a:endParaRPr lang="en-US" sz="2400" dirty="0">
              <a:solidFill>
                <a:srgbClr val="000000"/>
              </a:solidFill>
            </a:endParaRPr>
          </a:p>
          <a:p>
            <a:pPr marL="454025" indent="-234950" eaLnBrk="1" fontAlgn="base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Safety &amp; Health Council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37186" y="228600"/>
            <a:ext cx="868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June 6, 2014 Board </a:t>
            </a:r>
            <a:r>
              <a:rPr lang="en-US" sz="2000" b="1" dirty="0">
                <a:solidFill>
                  <a:srgbClr val="000000"/>
                </a:solidFill>
              </a:rPr>
              <a:t>of Directors Meeting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38393" y="5867372"/>
            <a:ext cx="2675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810763" y="6248400"/>
            <a:ext cx="2076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Agenda Items 15</a:t>
            </a:r>
            <a:r>
              <a:rPr lang="en-US" sz="1600" dirty="0"/>
              <a:t>–</a:t>
            </a:r>
            <a:r>
              <a:rPr lang="en-US" sz="1600" dirty="0" smtClean="0"/>
              <a:t>19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44886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37186" y="1836003"/>
            <a:ext cx="8686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 dirty="0" smtClean="0">
                <a:solidFill>
                  <a:srgbClr val="000000"/>
                </a:solidFill>
              </a:rPr>
              <a:t>New Business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37186" y="228600"/>
            <a:ext cx="868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June 6, 2014 Board </a:t>
            </a:r>
            <a:r>
              <a:rPr lang="en-US" sz="2000" b="1" dirty="0">
                <a:solidFill>
                  <a:srgbClr val="000000"/>
                </a:solidFill>
              </a:rPr>
              <a:t>of Directors Meeting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81462" y="6248400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Agenda Item 20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6500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28600" y="981075"/>
            <a:ext cx="869538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 dirty="0" smtClean="0">
                <a:solidFill>
                  <a:srgbClr val="000000"/>
                </a:solidFill>
              </a:rPr>
              <a:t>Next Meeting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Thursday, August 7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/>
              <a:t>3–4:30 p</a:t>
            </a:r>
            <a:r>
              <a:rPr lang="en-US" sz="2400" dirty="0" smtClean="0">
                <a:solidFill>
                  <a:srgbClr val="000000"/>
                </a:solidFill>
              </a:rPr>
              <a:t>m, </a:t>
            </a:r>
            <a:r>
              <a:rPr lang="en-US" sz="2400" dirty="0" err="1" smtClean="0">
                <a:solidFill>
                  <a:srgbClr val="000000"/>
                </a:solidFill>
              </a:rPr>
              <a:t>Sunriver</a:t>
            </a:r>
            <a:r>
              <a:rPr lang="en-US" sz="2400" dirty="0" smtClean="0">
                <a:solidFill>
                  <a:srgbClr val="000000"/>
                </a:solidFill>
              </a:rPr>
              <a:t> Resort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37186" y="228600"/>
            <a:ext cx="868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June 6, 2014 Board </a:t>
            </a:r>
            <a:r>
              <a:rPr lang="en-US" sz="2000" b="1" dirty="0">
                <a:solidFill>
                  <a:srgbClr val="000000"/>
                </a:solidFill>
              </a:rPr>
              <a:t>of Directors Meeting</a:t>
            </a:r>
          </a:p>
        </p:txBody>
      </p:sp>
    </p:spTree>
    <p:extLst>
      <p:ext uri="{BB962C8B-B14F-4D97-AF65-F5344CB8AC3E}">
        <p14:creationId xmlns:p14="http://schemas.microsoft.com/office/powerpoint/2010/main" val="13019971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37186" y="1836003"/>
            <a:ext cx="8686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 dirty="0" smtClean="0">
                <a:solidFill>
                  <a:srgbClr val="000000"/>
                </a:solidFill>
              </a:rPr>
              <a:t>Adjourn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37186" y="228600"/>
            <a:ext cx="868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June 6, 2014 Board </a:t>
            </a:r>
            <a:r>
              <a:rPr lang="en-US" sz="2000" b="1" dirty="0">
                <a:solidFill>
                  <a:srgbClr val="000000"/>
                </a:solidFill>
              </a:rPr>
              <a:t>of Directors Meeting</a:t>
            </a:r>
          </a:p>
        </p:txBody>
      </p:sp>
    </p:spTree>
    <p:extLst>
      <p:ext uri="{BB962C8B-B14F-4D97-AF65-F5344CB8AC3E}">
        <p14:creationId xmlns:p14="http://schemas.microsoft.com/office/powerpoint/2010/main" val="1212321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37186" y="1828800"/>
            <a:ext cx="8686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 dirty="0" smtClean="0">
                <a:solidFill>
                  <a:srgbClr val="000000"/>
                </a:solidFill>
              </a:rPr>
              <a:t>Roll Call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37186" y="228600"/>
            <a:ext cx="868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June 6, 2014 Board of Directors Meeting</a:t>
            </a:r>
          </a:p>
        </p:txBody>
      </p:sp>
    </p:spTree>
    <p:extLst>
      <p:ext uri="{BB962C8B-B14F-4D97-AF65-F5344CB8AC3E}">
        <p14:creationId xmlns:p14="http://schemas.microsoft.com/office/powerpoint/2010/main" val="2146921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237186" y="990600"/>
            <a:ext cx="8686800" cy="407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 smtClean="0">
                <a:solidFill>
                  <a:srgbClr val="000000"/>
                </a:solidFill>
              </a:rPr>
              <a:t>Consent Agenda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00" b="1" dirty="0" smtClean="0">
              <a:solidFill>
                <a:srgbClr val="000000"/>
              </a:solidFill>
            </a:endParaRPr>
          </a:p>
          <a:p>
            <a:pPr marL="454025" indent="-227013" eaLnBrk="1" fontAlgn="base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Approve Board Minutes: April 18, 2014</a:t>
            </a:r>
          </a:p>
          <a:p>
            <a:pPr marL="454025" indent="-227013" eaLnBrk="1" fontAlgn="base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Chapter Financial Report: through April 2014 </a:t>
            </a:r>
          </a:p>
          <a:p>
            <a:pPr marL="454025" indent="-227013" eaLnBrk="1" fontAlgn="base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Membership Report: April</a:t>
            </a:r>
            <a:r>
              <a:rPr lang="en-US" sz="2000" dirty="0" smtClean="0"/>
              <a:t>–</a:t>
            </a:r>
            <a:r>
              <a:rPr lang="en-US" sz="2000" dirty="0" smtClean="0">
                <a:solidFill>
                  <a:srgbClr val="000000"/>
                </a:solidFill>
              </a:rPr>
              <a:t>May</a:t>
            </a:r>
          </a:p>
          <a:p>
            <a:pPr marL="454025" indent="-227013" eaLnBrk="1" fontAlgn="base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Ratification of Foundation Actions</a:t>
            </a:r>
          </a:p>
          <a:p>
            <a:pPr marL="454025" indent="-227013" eaLnBrk="1" fontAlgn="base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Trustee Appointment to the AGC</a:t>
            </a:r>
            <a:r>
              <a:rPr lang="en-US" sz="2000" dirty="0"/>
              <a:t>–</a:t>
            </a:r>
            <a:r>
              <a:rPr lang="en-US" sz="2000" dirty="0" smtClean="0">
                <a:solidFill>
                  <a:srgbClr val="000000"/>
                </a:solidFill>
              </a:rPr>
              <a:t>International Union of Operating Engineers 701 Health and welfare, pension training, vacation, construction industry promotion fund trust</a:t>
            </a:r>
          </a:p>
          <a:p>
            <a:pPr marL="454025" indent="-227013" eaLnBrk="1" fontAlgn="base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Trustee Appointment to the Pile Driver Joint Apprenticeship and Training Committee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37186" y="228600"/>
            <a:ext cx="868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June 6, 2014 Board </a:t>
            </a:r>
            <a:r>
              <a:rPr lang="en-US" sz="2000" b="1" dirty="0">
                <a:solidFill>
                  <a:srgbClr val="000000"/>
                </a:solidFill>
              </a:rPr>
              <a:t>of Directors Meeting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10400" y="624840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Agenda Items1</a:t>
            </a:r>
            <a:r>
              <a:rPr lang="en-US" sz="1600" dirty="0" smtClean="0">
                <a:solidFill>
                  <a:srgbClr val="000000"/>
                </a:solidFill>
              </a:rPr>
              <a:t>–</a:t>
            </a:r>
            <a:r>
              <a:rPr lang="en-US" sz="1600" dirty="0" smtClean="0"/>
              <a:t>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66120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Apex">
  <a:themeElements>
    <a:clrScheme name="Custom 6">
      <a:dk1>
        <a:srgbClr val="0000FF"/>
      </a:dk1>
      <a:lt1>
        <a:srgbClr val="0000FF"/>
      </a:lt1>
      <a:dk2>
        <a:srgbClr val="00007F"/>
      </a:dk2>
      <a:lt2>
        <a:srgbClr val="00007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2540</TotalTime>
  <Words>656</Words>
  <Application>Microsoft Office PowerPoint</Application>
  <PresentationFormat>On-screen Show (4:3)</PresentationFormat>
  <Paragraphs>208</Paragraphs>
  <Slides>73</Slides>
  <Notes>11</Notes>
  <HiddenSlides>0</HiddenSlides>
  <MMClips>1</MMClips>
  <ScaleCrop>false</ScaleCrop>
  <HeadingPairs>
    <vt:vector size="8" baseType="variant">
      <vt:variant>
        <vt:lpstr>Theme</vt:lpstr>
      </vt:variant>
      <vt:variant>
        <vt:i4>5</vt:i4>
      </vt:variant>
      <vt:variant>
        <vt:lpstr>Links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3" baseType="lpstr">
      <vt:lpstr>Custom Design</vt:lpstr>
      <vt:lpstr>Default Design</vt:lpstr>
      <vt:lpstr>Apex</vt:lpstr>
      <vt:lpstr>Office Theme</vt:lpstr>
      <vt:lpstr>1_Office Theme</vt:lpstr>
      <vt:lpstr>C:\Users\amb\Desktop\Board Presentation NWCC.xls!Title &amp; TOC!R1C1:R38C9</vt:lpstr>
      <vt:lpstr>C:\Users\amb\Desktop\Board Presentation NWCC.xls!Selected Financial Data!R1C1:R29C9</vt:lpstr>
      <vt:lpstr>C:\Users\amb\Desktop\Board Presentation NWCC.xls!Revenues!R1C1:R35C10</vt:lpstr>
      <vt:lpstr>C:\Users\amb\Desktop\Board Presentation NWCC.xls!Expenses!R1C1:R29C10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AGC Oregon-Columbia Chapter Audit Summary</vt:lpstr>
      <vt:lpstr>PowerPoint Presentation</vt:lpstr>
      <vt:lpstr>PowerPoint Presentation</vt:lpstr>
      <vt:lpstr>PowerPoint Presentation</vt:lpstr>
      <vt:lpstr>PowerPoint Presentation</vt:lpstr>
      <vt:lpstr>At A Glance</vt:lpstr>
      <vt:lpstr>Major Training Initiatives</vt:lpstr>
      <vt:lpstr>Major Training Initiatives</vt:lpstr>
      <vt:lpstr>Major Training Initiatives</vt:lpstr>
      <vt:lpstr>Major Training Initiatives</vt:lpstr>
      <vt:lpstr>Major Training Initiatives</vt:lpstr>
      <vt:lpstr>Outreach Activities</vt:lpstr>
      <vt:lpstr>Outreach Partners &amp; Participants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Oregon-Columbia Chapter AGC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Oregon-Columbia Chapter AGC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Kari Schoonover</dc:creator>
  <cp:lastModifiedBy>Kari Schoonover</cp:lastModifiedBy>
  <cp:revision>267</cp:revision>
  <cp:lastPrinted>2014-06-05T21:46:47Z</cp:lastPrinted>
  <dcterms:created xsi:type="dcterms:W3CDTF">2011-09-21T15:24:30Z</dcterms:created>
  <dcterms:modified xsi:type="dcterms:W3CDTF">2014-06-05T21:49:29Z</dcterms:modified>
</cp:coreProperties>
</file>